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omments/comment1.xml" ContentType="application/vnd.openxmlformats-officedocument.presentationml.comments+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4"/>
    <p:sldMasterId id="2147483662" r:id="rId5"/>
    <p:sldMasterId id="2147483671" r:id="rId6"/>
    <p:sldMasterId id="2147483680" r:id="rId7"/>
  </p:sldMasterIdLst>
  <p:notesMasterIdLst>
    <p:notesMasterId r:id="rId32"/>
  </p:notesMasterIdLst>
  <p:handoutMasterIdLst>
    <p:handoutMasterId r:id="rId33"/>
  </p:handoutMasterIdLst>
  <p:sldIdLst>
    <p:sldId id="261" r:id="rId8"/>
    <p:sldId id="265" r:id="rId9"/>
    <p:sldId id="314" r:id="rId10"/>
    <p:sldId id="267" r:id="rId11"/>
    <p:sldId id="272" r:id="rId12"/>
    <p:sldId id="313" r:id="rId13"/>
    <p:sldId id="268" r:id="rId14"/>
    <p:sldId id="281" r:id="rId15"/>
    <p:sldId id="296" r:id="rId16"/>
    <p:sldId id="315" r:id="rId17"/>
    <p:sldId id="322" r:id="rId18"/>
    <p:sldId id="308" r:id="rId19"/>
    <p:sldId id="324" r:id="rId20"/>
    <p:sldId id="325" r:id="rId21"/>
    <p:sldId id="321" r:id="rId22"/>
    <p:sldId id="310" r:id="rId23"/>
    <p:sldId id="307" r:id="rId24"/>
    <p:sldId id="306" r:id="rId25"/>
    <p:sldId id="311" r:id="rId26"/>
    <p:sldId id="317" r:id="rId27"/>
    <p:sldId id="300" r:id="rId28"/>
    <p:sldId id="271" r:id="rId29"/>
    <p:sldId id="282" r:id="rId30"/>
    <p:sldId id="285" r:id="rId31"/>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dy Eline" initials="AE" lastIdx="1" clrIdx="0"/>
  <p:cmAuthor id="1" name="Emily Willis" initials="ESW" lastIdx="22"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9969"/>
    <a:srgbClr val="0D804E"/>
    <a:srgbClr val="00A1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591" autoAdjust="0"/>
    <p:restoredTop sz="77041" autoAdjust="0"/>
  </p:normalViewPr>
  <p:slideViewPr>
    <p:cSldViewPr>
      <p:cViewPr>
        <p:scale>
          <a:sx n="70" d="100"/>
          <a:sy n="70" d="100"/>
        </p:scale>
        <p:origin x="-49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3156" y="-90"/>
      </p:cViewPr>
      <p:guideLst>
        <p:guide orient="horz" pos="2928"/>
        <p:guide pos="216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commentAuthors" Target="commentAuthor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1-03-10T01:25:28.626" idx="22">
    <p:pos x="2578" y="2594"/>
    <p:text>Juanita - 
What am I missing here?
I also feel like I'm missing something from the explaination about the two-lane highways. What else is there. I'm pretty sure there was more.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372" cy="464981"/>
          </a:xfrm>
          <a:prstGeom prst="rect">
            <a:avLst/>
          </a:prstGeom>
        </p:spPr>
        <p:txBody>
          <a:bodyPr vert="horz" lIns="91424" tIns="45712" rIns="91424" bIns="45712" rtlCol="0"/>
          <a:lstStyle>
            <a:lvl1pPr algn="l">
              <a:defRPr sz="1200"/>
            </a:lvl1pPr>
          </a:lstStyle>
          <a:p>
            <a:endParaRPr lang="en-US"/>
          </a:p>
        </p:txBody>
      </p:sp>
      <p:sp>
        <p:nvSpPr>
          <p:cNvPr id="3" name="Date Placeholder 2"/>
          <p:cNvSpPr>
            <a:spLocks noGrp="1"/>
          </p:cNvSpPr>
          <p:nvPr>
            <p:ph type="dt" sz="quarter" idx="1"/>
          </p:nvPr>
        </p:nvSpPr>
        <p:spPr>
          <a:xfrm>
            <a:off x="3884067" y="0"/>
            <a:ext cx="2972372" cy="464981"/>
          </a:xfrm>
          <a:prstGeom prst="rect">
            <a:avLst/>
          </a:prstGeom>
        </p:spPr>
        <p:txBody>
          <a:bodyPr vert="horz" lIns="91424" tIns="45712" rIns="91424" bIns="45712" rtlCol="0"/>
          <a:lstStyle>
            <a:lvl1pPr algn="r">
              <a:defRPr sz="1200"/>
            </a:lvl1pPr>
          </a:lstStyle>
          <a:p>
            <a:fld id="{4336B77B-D4CB-4648-8A75-E15E3BBD8603}" type="datetimeFigureOut">
              <a:rPr lang="en-US" smtClean="0"/>
              <a:t>3/16/2011</a:t>
            </a:fld>
            <a:endParaRPr lang="en-US"/>
          </a:p>
        </p:txBody>
      </p:sp>
      <p:sp>
        <p:nvSpPr>
          <p:cNvPr id="4" name="Footer Placeholder 3"/>
          <p:cNvSpPr>
            <a:spLocks noGrp="1"/>
          </p:cNvSpPr>
          <p:nvPr>
            <p:ph type="ftr" sz="quarter" idx="2"/>
          </p:nvPr>
        </p:nvSpPr>
        <p:spPr>
          <a:xfrm>
            <a:off x="1" y="8829823"/>
            <a:ext cx="2972372" cy="464981"/>
          </a:xfrm>
          <a:prstGeom prst="rect">
            <a:avLst/>
          </a:prstGeom>
        </p:spPr>
        <p:txBody>
          <a:bodyPr vert="horz" lIns="91424" tIns="45712" rIns="91424" bIns="45712" rtlCol="0" anchor="b"/>
          <a:lstStyle>
            <a:lvl1pPr algn="l">
              <a:defRPr sz="1200"/>
            </a:lvl1pPr>
          </a:lstStyle>
          <a:p>
            <a:endParaRPr lang="en-US"/>
          </a:p>
        </p:txBody>
      </p:sp>
      <p:sp>
        <p:nvSpPr>
          <p:cNvPr id="5" name="Slide Number Placeholder 4"/>
          <p:cNvSpPr>
            <a:spLocks noGrp="1"/>
          </p:cNvSpPr>
          <p:nvPr>
            <p:ph type="sldNum" sz="quarter" idx="3"/>
          </p:nvPr>
        </p:nvSpPr>
        <p:spPr>
          <a:xfrm>
            <a:off x="3884067" y="8829823"/>
            <a:ext cx="2972372" cy="464981"/>
          </a:xfrm>
          <a:prstGeom prst="rect">
            <a:avLst/>
          </a:prstGeom>
        </p:spPr>
        <p:txBody>
          <a:bodyPr vert="horz" lIns="91424" tIns="45712" rIns="91424" bIns="45712" rtlCol="0" anchor="b"/>
          <a:lstStyle>
            <a:lvl1pPr algn="r">
              <a:defRPr sz="1200"/>
            </a:lvl1pPr>
          </a:lstStyle>
          <a:p>
            <a:fld id="{587824CC-72F3-44E6-8FB4-C929D35D85A6}" type="slidenum">
              <a:rPr lang="en-US" smtClean="0"/>
              <a:t>‹#›</a:t>
            </a:fld>
            <a:endParaRPr lang="en-US"/>
          </a:p>
        </p:txBody>
      </p:sp>
    </p:spTree>
    <p:extLst>
      <p:ext uri="{BB962C8B-B14F-4D97-AF65-F5344CB8AC3E}">
        <p14:creationId xmlns:p14="http://schemas.microsoft.com/office/powerpoint/2010/main" val="21959987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2971592" cy="464820"/>
          </a:xfrm>
          <a:prstGeom prst="rect">
            <a:avLst/>
          </a:prstGeom>
        </p:spPr>
        <p:txBody>
          <a:bodyPr vert="horz" lIns="91087" tIns="45543" rIns="91087" bIns="45543" rtlCol="0"/>
          <a:lstStyle>
            <a:lvl1pPr algn="l">
              <a:defRPr sz="1200"/>
            </a:lvl1pPr>
          </a:lstStyle>
          <a:p>
            <a:endParaRPr lang="en-US"/>
          </a:p>
        </p:txBody>
      </p:sp>
      <p:sp>
        <p:nvSpPr>
          <p:cNvPr id="3" name="Date Placeholder 2"/>
          <p:cNvSpPr>
            <a:spLocks noGrp="1"/>
          </p:cNvSpPr>
          <p:nvPr>
            <p:ph type="dt" idx="1"/>
          </p:nvPr>
        </p:nvSpPr>
        <p:spPr>
          <a:xfrm>
            <a:off x="3884855" y="1"/>
            <a:ext cx="2971592" cy="464820"/>
          </a:xfrm>
          <a:prstGeom prst="rect">
            <a:avLst/>
          </a:prstGeom>
        </p:spPr>
        <p:txBody>
          <a:bodyPr vert="horz" lIns="91087" tIns="45543" rIns="91087" bIns="45543" rtlCol="0"/>
          <a:lstStyle>
            <a:lvl1pPr algn="r">
              <a:defRPr sz="1200"/>
            </a:lvl1pPr>
          </a:lstStyle>
          <a:p>
            <a:fld id="{55FF2CF9-0A75-498C-A5E0-C890560FC428}" type="datetimeFigureOut">
              <a:rPr lang="en-US" smtClean="0"/>
              <a:pPr/>
              <a:t>3/16/2011</a:t>
            </a:fld>
            <a:endParaRPr lang="en-US"/>
          </a:p>
        </p:txBody>
      </p:sp>
      <p:sp>
        <p:nvSpPr>
          <p:cNvPr id="4" name="Slide Image Placeholder 3"/>
          <p:cNvSpPr>
            <a:spLocks noGrp="1" noRot="1" noChangeAspect="1"/>
          </p:cNvSpPr>
          <p:nvPr>
            <p:ph type="sldImg" idx="2"/>
          </p:nvPr>
        </p:nvSpPr>
        <p:spPr>
          <a:xfrm>
            <a:off x="1104900" y="695325"/>
            <a:ext cx="4648200" cy="3487738"/>
          </a:xfrm>
          <a:prstGeom prst="rect">
            <a:avLst/>
          </a:prstGeom>
          <a:noFill/>
          <a:ln w="12700">
            <a:solidFill>
              <a:prstClr val="black"/>
            </a:solidFill>
          </a:ln>
        </p:spPr>
        <p:txBody>
          <a:bodyPr vert="horz" lIns="91087" tIns="45543" rIns="91087" bIns="45543" rtlCol="0" anchor="ctr"/>
          <a:lstStyle/>
          <a:p>
            <a:endParaRPr lang="en-US"/>
          </a:p>
        </p:txBody>
      </p:sp>
      <p:sp>
        <p:nvSpPr>
          <p:cNvPr id="5" name="Notes Placeholder 4"/>
          <p:cNvSpPr>
            <a:spLocks noGrp="1"/>
          </p:cNvSpPr>
          <p:nvPr>
            <p:ph type="body" sz="quarter" idx="3"/>
          </p:nvPr>
        </p:nvSpPr>
        <p:spPr>
          <a:xfrm>
            <a:off x="686113" y="4415791"/>
            <a:ext cx="5485778" cy="4183380"/>
          </a:xfrm>
          <a:prstGeom prst="rect">
            <a:avLst/>
          </a:prstGeom>
        </p:spPr>
        <p:txBody>
          <a:bodyPr vert="horz" lIns="91087" tIns="45543" rIns="91087" bIns="4554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 y="8829989"/>
            <a:ext cx="2971592" cy="464820"/>
          </a:xfrm>
          <a:prstGeom prst="rect">
            <a:avLst/>
          </a:prstGeom>
        </p:spPr>
        <p:txBody>
          <a:bodyPr vert="horz" lIns="91087" tIns="45543" rIns="91087" bIns="45543" rtlCol="0" anchor="b"/>
          <a:lstStyle>
            <a:lvl1pPr algn="l">
              <a:defRPr sz="1200"/>
            </a:lvl1pPr>
          </a:lstStyle>
          <a:p>
            <a:endParaRPr lang="en-US"/>
          </a:p>
        </p:txBody>
      </p:sp>
      <p:sp>
        <p:nvSpPr>
          <p:cNvPr id="7" name="Slide Number Placeholder 6"/>
          <p:cNvSpPr>
            <a:spLocks noGrp="1"/>
          </p:cNvSpPr>
          <p:nvPr>
            <p:ph type="sldNum" sz="quarter" idx="5"/>
          </p:nvPr>
        </p:nvSpPr>
        <p:spPr>
          <a:xfrm>
            <a:off x="3884855" y="8829989"/>
            <a:ext cx="2971592" cy="464820"/>
          </a:xfrm>
          <a:prstGeom prst="rect">
            <a:avLst/>
          </a:prstGeom>
        </p:spPr>
        <p:txBody>
          <a:bodyPr vert="horz" lIns="91087" tIns="45543" rIns="91087" bIns="45543" rtlCol="0" anchor="b"/>
          <a:lstStyle>
            <a:lvl1pPr algn="r">
              <a:defRPr sz="1200"/>
            </a:lvl1pPr>
          </a:lstStyle>
          <a:p>
            <a:fld id="{4B0FDA08-891D-4D24-9337-D12A075AC062}" type="slidenum">
              <a:rPr lang="en-US" smtClean="0"/>
              <a:pPr/>
              <a:t>‹#›</a:t>
            </a:fld>
            <a:endParaRPr lang="en-US"/>
          </a:p>
        </p:txBody>
      </p:sp>
    </p:spTree>
    <p:extLst>
      <p:ext uri="{BB962C8B-B14F-4D97-AF65-F5344CB8AC3E}">
        <p14:creationId xmlns:p14="http://schemas.microsoft.com/office/powerpoint/2010/main" val="3879472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0FDA08-891D-4D24-9337-D12A075AC062}" type="slidenum">
              <a:rPr lang="en-US" smtClean="0"/>
              <a:pPr/>
              <a:t>1</a:t>
            </a:fld>
            <a:endParaRPr lang="en-US"/>
          </a:p>
        </p:txBody>
      </p:sp>
    </p:spTree>
    <p:extLst>
      <p:ext uri="{BB962C8B-B14F-4D97-AF65-F5344CB8AC3E}">
        <p14:creationId xmlns:p14="http://schemas.microsoft.com/office/powerpoint/2010/main" val="41158118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0FDA08-891D-4D24-9337-D12A075AC062}" type="slidenum">
              <a:rPr lang="en-US" smtClean="0"/>
              <a:pPr/>
              <a:t>10</a:t>
            </a:fld>
            <a:endParaRPr lang="en-US"/>
          </a:p>
        </p:txBody>
      </p:sp>
    </p:spTree>
    <p:extLst>
      <p:ext uri="{BB962C8B-B14F-4D97-AF65-F5344CB8AC3E}">
        <p14:creationId xmlns:p14="http://schemas.microsoft.com/office/powerpoint/2010/main" val="27563523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0FDA08-891D-4D24-9337-D12A075AC062}" type="slidenum">
              <a:rPr lang="en-US" smtClean="0"/>
              <a:pPr/>
              <a:t>11</a:t>
            </a:fld>
            <a:endParaRPr lang="en-US"/>
          </a:p>
        </p:txBody>
      </p:sp>
    </p:spTree>
    <p:extLst>
      <p:ext uri="{BB962C8B-B14F-4D97-AF65-F5344CB8AC3E}">
        <p14:creationId xmlns:p14="http://schemas.microsoft.com/office/powerpoint/2010/main" val="5716571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a draft of Form</a:t>
            </a:r>
            <a:r>
              <a:rPr lang="en-US" baseline="0" dirty="0" smtClean="0"/>
              <a:t> 1296-17 which is the Work Zone Speed Evaluation Sheet. This is just to give you an idea…it is similar to the one that was used in the 2010 pilot, but some changes have been made to it since then. Some other minor modifications still need made to it. </a:t>
            </a:r>
          </a:p>
          <a:p>
            <a:endParaRPr lang="en-US" baseline="0" dirty="0" smtClean="0"/>
          </a:p>
          <a:p>
            <a:r>
              <a:rPr lang="en-US" baseline="0" dirty="0" smtClean="0"/>
              <a:t>This form has you input the existing legal speed limit, the number of access points per mile (includes on and off ramps and construction openings used by project vehicles), ADT per lane, shoulder width (narrowest side), lane width and if barrier is being used. Once all of those parameters are put in the form will provide you with a calculated speed. The form user does have the ability to recommend an additional reduction based on restrictive geometrics or other features that can not be modified and have not already been taken into consideration. Remember the information regarding compliance and variance – no reduction is best for compliance and if you are going to reduce, 10 mph had the smallest increase in variance. Any additional reductions should be the “exception” not the “rule”. </a:t>
            </a:r>
            <a:endParaRPr lang="en-US" dirty="0"/>
          </a:p>
        </p:txBody>
      </p:sp>
      <p:sp>
        <p:nvSpPr>
          <p:cNvPr id="4" name="Slide Number Placeholder 3"/>
          <p:cNvSpPr>
            <a:spLocks noGrp="1"/>
          </p:cNvSpPr>
          <p:nvPr>
            <p:ph type="sldNum" sz="quarter" idx="10"/>
          </p:nvPr>
        </p:nvSpPr>
        <p:spPr/>
        <p:txBody>
          <a:bodyPr/>
          <a:lstStyle/>
          <a:p>
            <a:fld id="{4B0FDA08-891D-4D24-9337-D12A075AC062}" type="slidenum">
              <a:rPr lang="en-US" smtClean="0"/>
              <a:pPr/>
              <a:t>12</a:t>
            </a:fld>
            <a:endParaRPr lang="en-US"/>
          </a:p>
        </p:txBody>
      </p:sp>
    </p:spTree>
    <p:extLst>
      <p:ext uri="{BB962C8B-B14F-4D97-AF65-F5344CB8AC3E}">
        <p14:creationId xmlns:p14="http://schemas.microsoft.com/office/powerpoint/2010/main" val="39438946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a draft of Form</a:t>
            </a:r>
            <a:r>
              <a:rPr lang="en-US" baseline="0" dirty="0" smtClean="0"/>
              <a:t> 1296-17 which is the Work Zone Speed Evaluation Sheet. This is just to give you an idea…it is similar to the one that was used in the 2010 pilot, but some changes have been made to it since then. Some other minor modifications still need made to it. </a:t>
            </a:r>
          </a:p>
          <a:p>
            <a:endParaRPr lang="en-US" baseline="0" dirty="0" smtClean="0"/>
          </a:p>
          <a:p>
            <a:r>
              <a:rPr lang="en-US" baseline="0" dirty="0" smtClean="0"/>
              <a:t>This form has you input the existing legal speed limit, the number of access points per mile (includes on and off ramps and construction openings used by project vehicles), ADT per lane, shoulder width (narrowest side), lane width and if barrier is being used. Once all of those parameters are put in the form will provide you with a calculated speed. The form user does have the ability to recommend an additional reduction based on restrictive geometrics or other features that can not be modified and have not already been taken into consideration. Remember the information regarding compliance and variance – no reduction is best for compliance and if you are going to reduce, 10 mph had the smallest increase in variance. Any additional reductions should be the “exception” not the “rule”. </a:t>
            </a:r>
            <a:endParaRPr lang="en-US" dirty="0"/>
          </a:p>
        </p:txBody>
      </p:sp>
      <p:sp>
        <p:nvSpPr>
          <p:cNvPr id="4" name="Slide Number Placeholder 3"/>
          <p:cNvSpPr>
            <a:spLocks noGrp="1"/>
          </p:cNvSpPr>
          <p:nvPr>
            <p:ph type="sldNum" sz="quarter" idx="10"/>
          </p:nvPr>
        </p:nvSpPr>
        <p:spPr/>
        <p:txBody>
          <a:bodyPr/>
          <a:lstStyle/>
          <a:p>
            <a:fld id="{4B0FDA08-891D-4D24-9337-D12A075AC062}" type="slidenum">
              <a:rPr lang="en-US" smtClean="0"/>
              <a:pPr/>
              <a:t>13</a:t>
            </a:fld>
            <a:endParaRPr lang="en-US"/>
          </a:p>
        </p:txBody>
      </p:sp>
    </p:spTree>
    <p:extLst>
      <p:ext uri="{BB962C8B-B14F-4D97-AF65-F5344CB8AC3E}">
        <p14:creationId xmlns:p14="http://schemas.microsoft.com/office/powerpoint/2010/main" val="39438946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0FDA08-891D-4D24-9337-D12A075AC062}" type="slidenum">
              <a:rPr lang="en-US" smtClean="0"/>
              <a:pPr/>
              <a:t>14</a:t>
            </a:fld>
            <a:endParaRPr lang="en-US"/>
          </a:p>
        </p:txBody>
      </p:sp>
    </p:spTree>
    <p:extLst>
      <p:ext uri="{BB962C8B-B14F-4D97-AF65-F5344CB8AC3E}">
        <p14:creationId xmlns:p14="http://schemas.microsoft.com/office/powerpoint/2010/main" val="36387581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0FDA08-891D-4D24-9337-D12A075AC062}" type="slidenum">
              <a:rPr lang="en-US" smtClean="0"/>
              <a:pPr/>
              <a:t>15</a:t>
            </a:fld>
            <a:endParaRPr lang="en-US"/>
          </a:p>
        </p:txBody>
      </p:sp>
    </p:spTree>
    <p:extLst>
      <p:ext uri="{BB962C8B-B14F-4D97-AF65-F5344CB8AC3E}">
        <p14:creationId xmlns:p14="http://schemas.microsoft.com/office/powerpoint/2010/main" val="5589173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Here is the draft</a:t>
            </a:r>
            <a:r>
              <a:rPr lang="en-US" baseline="0" dirty="0" smtClean="0"/>
              <a:t> Weekly Tracking Log/Report. This is virtually the same as the one used during the 2010 pilot. </a:t>
            </a:r>
          </a:p>
          <a:p>
            <a:endParaRPr lang="en-US" baseline="0" dirty="0" smtClean="0"/>
          </a:p>
          <a:p>
            <a:r>
              <a:rPr lang="en-US" baseline="0" dirty="0" smtClean="0"/>
              <a:t>As mentioned earlier, we have been advised that we currently do not maintain enough documentation on when and where work zone speed zones are in place. Additional documentation efforts needed to be developed regardless of changes to the process overall. </a:t>
            </a:r>
          </a:p>
          <a:p>
            <a:endParaRPr lang="en-US" baseline="0" dirty="0" smtClean="0"/>
          </a:p>
          <a:p>
            <a:r>
              <a:rPr lang="en-US" baseline="0" dirty="0" smtClean="0"/>
              <a:t>This form is a critical component to the process and documentation. </a:t>
            </a:r>
          </a:p>
          <a:p>
            <a:endParaRPr lang="en-US" dirty="0" smtClean="0"/>
          </a:p>
          <a:p>
            <a:r>
              <a:rPr lang="en-US" dirty="0" smtClean="0"/>
              <a:t>If it is not filled out, or not completely filled</a:t>
            </a:r>
            <a:r>
              <a:rPr lang="en-US" baseline="0" dirty="0" smtClean="0"/>
              <a:t> out,</a:t>
            </a:r>
            <a:r>
              <a:rPr lang="en-US" dirty="0" smtClean="0"/>
              <a:t> and we do get LEOs to issue tickets,</a:t>
            </a:r>
            <a:r>
              <a:rPr lang="en-US" baseline="0" dirty="0" smtClean="0"/>
              <a:t> as soon as the tickets begin to be challenged and the form is not COMPLETED it is likely that tickets will start to be </a:t>
            </a:r>
            <a:r>
              <a:rPr lang="en-US" baseline="0" dirty="0" err="1" smtClean="0"/>
              <a:t>thown</a:t>
            </a:r>
            <a:r>
              <a:rPr lang="en-US" baseline="0" dirty="0" smtClean="0"/>
              <a:t> out. When tickets start getting thrown out LEOs are less likely to enforce the reductions. This is also basic information that we need to have on file to be able to prove what speed it was at a given point at a given time. </a:t>
            </a:r>
          </a:p>
          <a:p>
            <a:endParaRPr lang="en-US" baseline="0" dirty="0" smtClean="0"/>
          </a:p>
          <a:p>
            <a:r>
              <a:rPr lang="en-US" baseline="0" dirty="0" smtClean="0"/>
              <a:t>We understand that this is additional paperwork but it is viewed as being critical to the process and the need for this is independent of the newly proposed changes in the process as it was a hole that we were advised that we already had open with the current process. We have talked with another state (Indiana) and they have indicated that this documentation is key. This form is based on the one they use to document when and where the reductions are in place. </a:t>
            </a:r>
            <a:endParaRPr lang="en-US" dirty="0"/>
          </a:p>
        </p:txBody>
      </p:sp>
      <p:sp>
        <p:nvSpPr>
          <p:cNvPr id="4" name="Slide Number Placeholder 3"/>
          <p:cNvSpPr>
            <a:spLocks noGrp="1"/>
          </p:cNvSpPr>
          <p:nvPr>
            <p:ph type="sldNum" sz="quarter" idx="10"/>
          </p:nvPr>
        </p:nvSpPr>
        <p:spPr/>
        <p:txBody>
          <a:bodyPr/>
          <a:lstStyle/>
          <a:p>
            <a:fld id="{4B0FDA08-891D-4D24-9337-D12A075AC062}" type="slidenum">
              <a:rPr lang="en-US" smtClean="0"/>
              <a:pPr/>
              <a:t>16</a:t>
            </a:fld>
            <a:endParaRPr lang="en-US"/>
          </a:p>
        </p:txBody>
      </p:sp>
    </p:spTree>
    <p:extLst>
      <p:ext uri="{BB962C8B-B14F-4D97-AF65-F5344CB8AC3E}">
        <p14:creationId xmlns:p14="http://schemas.microsoft.com/office/powerpoint/2010/main" val="188693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DURING</a:t>
            </a:r>
            <a:r>
              <a:rPr lang="en-US" b="1" baseline="0" dirty="0" smtClean="0"/>
              <a:t> CONSTRUCTION…</a:t>
            </a:r>
          </a:p>
          <a:p>
            <a:r>
              <a:rPr lang="en-US" dirty="0" smtClean="0"/>
              <a:t>Very similar to during design with a few</a:t>
            </a:r>
            <a:r>
              <a:rPr lang="en-US" baseline="0" dirty="0" smtClean="0"/>
              <a:t> changes…</a:t>
            </a:r>
          </a:p>
          <a:p>
            <a:endParaRPr lang="en-US" baseline="0" dirty="0" smtClean="0"/>
          </a:p>
          <a:p>
            <a:r>
              <a:rPr lang="en-US" baseline="0" dirty="0" smtClean="0"/>
              <a:t>If already have a reduction in place for the same time/location as what is being proposed then no further reductions should be put into place unless very unusual, rare conditions. We don’t intend to double-apply reductions. </a:t>
            </a:r>
          </a:p>
          <a:p>
            <a:endParaRPr lang="en-US" baseline="0" dirty="0" smtClean="0"/>
          </a:p>
          <a:p>
            <a:r>
              <a:rPr lang="en-US" baseline="0" dirty="0" smtClean="0"/>
              <a:t>Since this request doesn’t originate in Design, early in the process the project engineer fills out Form 1296-16 (the justification form) and submits it to the DWZTM. This helps to provide all the data and information that will be needed for later in the process. This is shown on the next slide and is almost identical to the one used during the 2010 Pilot. </a:t>
            </a:r>
          </a:p>
          <a:p>
            <a:endParaRPr lang="en-US" baseline="0" dirty="0" smtClean="0"/>
          </a:p>
          <a:p>
            <a:r>
              <a:rPr lang="en-US" baseline="0" dirty="0" smtClean="0"/>
              <a:t>The last is just a mater of order – the people involved change slightly. The designer is now the project engineer and the DWZTM is now involved in the evaluation of the request as the one that receives the weekly tracking logs. The DSZC is still the last point before approval and is intended to provide the consistency in the application of the work zone speed zones. </a:t>
            </a:r>
            <a:endParaRPr lang="en-US" dirty="0"/>
          </a:p>
        </p:txBody>
      </p:sp>
      <p:sp>
        <p:nvSpPr>
          <p:cNvPr id="4" name="Slide Number Placeholder 3"/>
          <p:cNvSpPr>
            <a:spLocks noGrp="1"/>
          </p:cNvSpPr>
          <p:nvPr>
            <p:ph type="sldNum" sz="quarter" idx="10"/>
          </p:nvPr>
        </p:nvSpPr>
        <p:spPr/>
        <p:txBody>
          <a:bodyPr/>
          <a:lstStyle/>
          <a:p>
            <a:fld id="{4B0FDA08-891D-4D24-9337-D12A075AC062}" type="slidenum">
              <a:rPr lang="en-US" smtClean="0"/>
              <a:pPr/>
              <a:t>17</a:t>
            </a:fld>
            <a:endParaRPr lang="en-US"/>
          </a:p>
        </p:txBody>
      </p:sp>
    </p:spTree>
    <p:extLst>
      <p:ext uri="{BB962C8B-B14F-4D97-AF65-F5344CB8AC3E}">
        <p14:creationId xmlns:p14="http://schemas.microsoft.com/office/powerpoint/2010/main" val="6744136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Form 1296-16,</a:t>
            </a:r>
            <a:r>
              <a:rPr lang="en-US" baseline="0" dirty="0" smtClean="0"/>
              <a:t> the draft Work Zone Speed Zone Justification Report. It collects and documents detail and information on the project so evaluations can be made. </a:t>
            </a:r>
            <a:endParaRPr lang="en-US" dirty="0"/>
          </a:p>
        </p:txBody>
      </p:sp>
      <p:sp>
        <p:nvSpPr>
          <p:cNvPr id="4" name="Slide Number Placeholder 3"/>
          <p:cNvSpPr>
            <a:spLocks noGrp="1"/>
          </p:cNvSpPr>
          <p:nvPr>
            <p:ph type="sldNum" sz="quarter" idx="10"/>
          </p:nvPr>
        </p:nvSpPr>
        <p:spPr/>
        <p:txBody>
          <a:bodyPr/>
          <a:lstStyle/>
          <a:p>
            <a:fld id="{4B0FDA08-891D-4D24-9337-D12A075AC062}" type="slidenum">
              <a:rPr lang="en-US" smtClean="0"/>
              <a:pPr/>
              <a:t>18</a:t>
            </a:fld>
            <a:endParaRPr lang="en-US"/>
          </a:p>
        </p:txBody>
      </p:sp>
    </p:spTree>
    <p:extLst>
      <p:ext uri="{BB962C8B-B14F-4D97-AF65-F5344CB8AC3E}">
        <p14:creationId xmlns:p14="http://schemas.microsoft.com/office/powerpoint/2010/main" val="15793865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FOR ODOT OPERATIONS/MAINTENANCE WORK…</a:t>
            </a:r>
          </a:p>
          <a:p>
            <a:r>
              <a:rPr lang="en-US" dirty="0" smtClean="0"/>
              <a:t>Very similar to </a:t>
            </a:r>
            <a:r>
              <a:rPr lang="en-US" u="sng" dirty="0" smtClean="0"/>
              <a:t>during construction</a:t>
            </a:r>
            <a:r>
              <a:rPr lang="en-US" dirty="0" smtClean="0"/>
              <a:t>, with a few changes. </a:t>
            </a:r>
          </a:p>
          <a:p>
            <a:endParaRPr lang="en-US" dirty="0" smtClean="0"/>
          </a:p>
          <a:p>
            <a:r>
              <a:rPr lang="en-US" dirty="0" smtClean="0"/>
              <a:t>There is an additional criteria added for application of the process. If</a:t>
            </a:r>
            <a:r>
              <a:rPr lang="en-US" baseline="0" dirty="0" smtClean="0"/>
              <a:t> the project is not projected to take 3 </a:t>
            </a:r>
            <a:r>
              <a:rPr lang="en-US" baseline="0" dirty="0" err="1" smtClean="0"/>
              <a:t>hrs</a:t>
            </a:r>
            <a:r>
              <a:rPr lang="en-US" baseline="0" dirty="0" smtClean="0"/>
              <a:t> it is suggested that a reduction not be put into place. This was in an attempt to find a balance between the additional exposure created by installing and removing the signs in relation to the time needed to complete the work. </a:t>
            </a:r>
          </a:p>
          <a:p>
            <a:endParaRPr lang="en-US" baseline="0" dirty="0" smtClean="0"/>
          </a:p>
          <a:p>
            <a:r>
              <a:rPr lang="en-US" baseline="0" dirty="0" smtClean="0"/>
              <a:t>Once again the people involved in the process changed slightly. The project engineer is now the county manager and the DWZTM is no longer involved. The DSZC still remains the last point before approval and is intended to provide the consistency in the application of work zone speed zones. </a:t>
            </a:r>
            <a:endParaRPr lang="en-US" dirty="0"/>
          </a:p>
        </p:txBody>
      </p:sp>
      <p:sp>
        <p:nvSpPr>
          <p:cNvPr id="4" name="Slide Number Placeholder 3"/>
          <p:cNvSpPr>
            <a:spLocks noGrp="1"/>
          </p:cNvSpPr>
          <p:nvPr>
            <p:ph type="sldNum" sz="quarter" idx="10"/>
          </p:nvPr>
        </p:nvSpPr>
        <p:spPr/>
        <p:txBody>
          <a:bodyPr/>
          <a:lstStyle/>
          <a:p>
            <a:fld id="{4B0FDA08-891D-4D24-9337-D12A075AC062}" type="slidenum">
              <a:rPr lang="en-US" smtClean="0"/>
              <a:pPr/>
              <a:t>19</a:t>
            </a:fld>
            <a:endParaRPr lang="en-US"/>
          </a:p>
        </p:txBody>
      </p:sp>
    </p:spTree>
    <p:extLst>
      <p:ext uri="{BB962C8B-B14F-4D97-AF65-F5344CB8AC3E}">
        <p14:creationId xmlns:p14="http://schemas.microsoft.com/office/powerpoint/2010/main" val="12209936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Basic outline of the presentation</a:t>
            </a:r>
            <a:r>
              <a:rPr lang="en-US" baseline="0" dirty="0" smtClean="0"/>
              <a:t> and an explanation of acronyms used. The acronyms don’t need explained so much as long as the presenter understands them…it is here more for any possible printing that might occur of this presentation. </a:t>
            </a:r>
            <a:endParaRPr lang="en-US" dirty="0"/>
          </a:p>
        </p:txBody>
      </p:sp>
      <p:sp>
        <p:nvSpPr>
          <p:cNvPr id="4" name="Slide Number Placeholder 3"/>
          <p:cNvSpPr>
            <a:spLocks noGrp="1"/>
          </p:cNvSpPr>
          <p:nvPr>
            <p:ph type="sldNum" sz="quarter" idx="10"/>
          </p:nvPr>
        </p:nvSpPr>
        <p:spPr/>
        <p:txBody>
          <a:bodyPr/>
          <a:lstStyle/>
          <a:p>
            <a:fld id="{4B0FDA08-891D-4D24-9337-D12A075AC062}" type="slidenum">
              <a:rPr lang="en-US" smtClean="0"/>
              <a:pPr/>
              <a:t>2</a:t>
            </a:fld>
            <a:endParaRPr lang="en-US"/>
          </a:p>
        </p:txBody>
      </p:sp>
    </p:spTree>
    <p:extLst>
      <p:ext uri="{BB962C8B-B14F-4D97-AF65-F5344CB8AC3E}">
        <p14:creationId xmlns:p14="http://schemas.microsoft.com/office/powerpoint/2010/main" val="4200410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0FDA08-891D-4D24-9337-D12A075AC062}" type="slidenum">
              <a:rPr lang="en-US" smtClean="0"/>
              <a:pPr/>
              <a:t>20</a:t>
            </a:fld>
            <a:endParaRPr lang="en-US"/>
          </a:p>
        </p:txBody>
      </p:sp>
    </p:spTree>
    <p:extLst>
      <p:ext uri="{BB962C8B-B14F-4D97-AF65-F5344CB8AC3E}">
        <p14:creationId xmlns:p14="http://schemas.microsoft.com/office/powerpoint/2010/main" val="3324369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0FDA08-891D-4D24-9337-D12A075AC062}" type="slidenum">
              <a:rPr lang="en-US" smtClean="0"/>
              <a:pPr/>
              <a:t>21</a:t>
            </a:fld>
            <a:endParaRPr lang="en-US"/>
          </a:p>
        </p:txBody>
      </p:sp>
    </p:spTree>
    <p:extLst>
      <p:ext uri="{BB962C8B-B14F-4D97-AF65-F5344CB8AC3E}">
        <p14:creationId xmlns:p14="http://schemas.microsoft.com/office/powerpoint/2010/main" val="30398734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talked about this some earlier, but currently we don’t feel that the existing evaluation form that has been developed appropriately addresses</a:t>
            </a:r>
            <a:r>
              <a:rPr lang="en-US" baseline="0" dirty="0" smtClean="0"/>
              <a:t> the multi-lane highways that are under 55 mph. The characteristics are enough different that we feel that another form has to be developed for those facilities. </a:t>
            </a:r>
          </a:p>
          <a:p>
            <a:endParaRPr lang="en-US" baseline="0" dirty="0" smtClean="0"/>
          </a:p>
          <a:p>
            <a:r>
              <a:rPr lang="en-US" baseline="0" dirty="0" smtClean="0"/>
              <a:t>Along the same lines, two-lane highways would also need a different form as the characteristics of these are different as well. There is also some uncertainty about the appropriateness of speed limit reductions on two-lane highways. Some feel that traffic is supposed to be slowing or stopping for a flagger already. </a:t>
            </a:r>
          </a:p>
          <a:p>
            <a:endParaRPr lang="en-US" baseline="0" dirty="0" smtClean="0"/>
          </a:p>
          <a:p>
            <a:r>
              <a:rPr lang="en-US" baseline="0" dirty="0" smtClean="0"/>
              <a:t>The increased fine sign application may need revised in the OAC if we intend to use it more than currently specified. </a:t>
            </a:r>
          </a:p>
          <a:p>
            <a:endParaRPr lang="en-US" baseline="0" dirty="0" smtClean="0"/>
          </a:p>
          <a:p>
            <a:r>
              <a:rPr lang="en-US" baseline="0" dirty="0" smtClean="0"/>
              <a:t>We hope this has at least given you an idea of where we are going with work zone speed zones…</a:t>
            </a:r>
            <a:endParaRPr lang="en-US" dirty="0"/>
          </a:p>
        </p:txBody>
      </p:sp>
      <p:sp>
        <p:nvSpPr>
          <p:cNvPr id="4" name="Slide Number Placeholder 3"/>
          <p:cNvSpPr>
            <a:spLocks noGrp="1"/>
          </p:cNvSpPr>
          <p:nvPr>
            <p:ph type="sldNum" sz="quarter" idx="10"/>
          </p:nvPr>
        </p:nvSpPr>
        <p:spPr/>
        <p:txBody>
          <a:bodyPr/>
          <a:lstStyle/>
          <a:p>
            <a:fld id="{4B0FDA08-891D-4D24-9337-D12A075AC062}" type="slidenum">
              <a:rPr lang="en-US" smtClean="0"/>
              <a:pPr/>
              <a:t>22</a:t>
            </a:fld>
            <a:endParaRPr lang="en-US"/>
          </a:p>
        </p:txBody>
      </p:sp>
    </p:spTree>
    <p:extLst>
      <p:ext uri="{BB962C8B-B14F-4D97-AF65-F5344CB8AC3E}">
        <p14:creationId xmlns:p14="http://schemas.microsoft.com/office/powerpoint/2010/main" val="9402710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0FDA08-891D-4D24-9337-D12A075AC062}" type="slidenum">
              <a:rPr lang="en-US" smtClean="0"/>
              <a:pPr/>
              <a:t>23</a:t>
            </a:fld>
            <a:endParaRPr lang="en-US"/>
          </a:p>
        </p:txBody>
      </p:sp>
    </p:spTree>
    <p:extLst>
      <p:ext uri="{BB962C8B-B14F-4D97-AF65-F5344CB8AC3E}">
        <p14:creationId xmlns:p14="http://schemas.microsoft.com/office/powerpoint/2010/main" val="6941279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0FDA08-891D-4D24-9337-D12A075AC062}" type="slidenum">
              <a:rPr lang="en-US" smtClean="0"/>
              <a:pPr/>
              <a:t>24</a:t>
            </a:fld>
            <a:endParaRPr lang="en-US"/>
          </a:p>
        </p:txBody>
      </p:sp>
    </p:spTree>
    <p:extLst>
      <p:ext uri="{BB962C8B-B14F-4D97-AF65-F5344CB8AC3E}">
        <p14:creationId xmlns:p14="http://schemas.microsoft.com/office/powerpoint/2010/main" val="34641449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0FDA08-891D-4D24-9337-D12A075AC062}" type="slidenum">
              <a:rPr lang="en-US" smtClean="0"/>
              <a:pPr/>
              <a:t>3</a:t>
            </a:fld>
            <a:endParaRPr lang="en-US"/>
          </a:p>
        </p:txBody>
      </p:sp>
    </p:spTree>
    <p:extLst>
      <p:ext uri="{BB962C8B-B14F-4D97-AF65-F5344CB8AC3E}">
        <p14:creationId xmlns:p14="http://schemas.microsoft.com/office/powerpoint/2010/main" val="1300575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(Wrote out more on the slide than you actually need to say…more complete for printed copies or people referring to this later.)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When we say the “Old Process” we mean the currently</a:t>
            </a:r>
            <a:r>
              <a:rPr lang="en-US" baseline="0" dirty="0" smtClean="0"/>
              <a:t> publish TEM process. We are just referring to it as old because it will be replaced as soon as we can – will discuss this more later. </a:t>
            </a:r>
          </a:p>
          <a:p>
            <a:endParaRPr lang="en-US" baseline="0" dirty="0" smtClean="0"/>
          </a:p>
          <a:p>
            <a:r>
              <a:rPr lang="en-US" baseline="0" dirty="0" smtClean="0"/>
              <a:t>Most of us are familiar with the old process so I don’t need to go into too much detail here. This process applied a 10 mph reduction to projects on freeways, expressways and rural four or more lane highways that were 30 or more days, 0.5 mile or more in length, with restricted or reduced roadway widths or pavement conditions. The approaches to the zone still needed to be designed to the original posted speed limit but the MOT items within the zone were permitted to be designed to the reduced speed limit.  </a:t>
            </a:r>
          </a:p>
          <a:p>
            <a:endParaRPr lang="en-US" baseline="0" dirty="0" smtClean="0"/>
          </a:p>
          <a:p>
            <a:r>
              <a:rPr lang="en-US" baseline="0" dirty="0" smtClean="0"/>
              <a:t>Reductions via this process were not intended to be used in spot locations like bridge rehabilitation, in locations where all lanes have been restored and have full-width lanes and shoulders, and where there are night only closures. More recently we wanted to create a process where some of these situations could be addressed with appropriate speed limit reductions. The 2010 pilot was a trial for opening the process to include zones similar to the night only closures (</a:t>
            </a:r>
            <a:r>
              <a:rPr lang="en-US" baseline="0" dirty="0" err="1" smtClean="0"/>
              <a:t>althought</a:t>
            </a:r>
            <a:r>
              <a:rPr lang="en-US" baseline="0" dirty="0" smtClean="0"/>
              <a:t> it didn’t only have to occur at night) and the spot locations. </a:t>
            </a:r>
            <a:endParaRPr lang="en-US" dirty="0"/>
          </a:p>
        </p:txBody>
      </p:sp>
      <p:sp>
        <p:nvSpPr>
          <p:cNvPr id="4" name="Slide Number Placeholder 3"/>
          <p:cNvSpPr>
            <a:spLocks noGrp="1"/>
          </p:cNvSpPr>
          <p:nvPr>
            <p:ph type="sldNum" sz="quarter" idx="10"/>
          </p:nvPr>
        </p:nvSpPr>
        <p:spPr/>
        <p:txBody>
          <a:bodyPr/>
          <a:lstStyle/>
          <a:p>
            <a:fld id="{4B0FDA08-891D-4D24-9337-D12A075AC062}" type="slidenum">
              <a:rPr lang="en-US" smtClean="0"/>
              <a:pPr/>
              <a:t>4</a:t>
            </a:fld>
            <a:endParaRPr lang="en-US"/>
          </a:p>
        </p:txBody>
      </p:sp>
    </p:spTree>
    <p:extLst>
      <p:ext uri="{BB962C8B-B14F-4D97-AF65-F5344CB8AC3E}">
        <p14:creationId xmlns:p14="http://schemas.microsoft.com/office/powerpoint/2010/main" val="8507755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a:t>
            </a:r>
            <a:r>
              <a:rPr lang="en-US" baseline="0" dirty="0" smtClean="0"/>
              <a:t> first step was to launch a pilot to complete a trial run of the evaluation sheet, first expand speed limit revisions in work zones in which were not necessarily stationary in an environment in which we could retract if unanticipated problems arose and in an attempt to vet out some of the issues that would likely arise when rewriting the work zone speed limit process. </a:t>
            </a:r>
          </a:p>
          <a:p>
            <a:endParaRPr lang="en-US" baseline="0" dirty="0" smtClean="0"/>
          </a:p>
          <a:p>
            <a:r>
              <a:rPr lang="en-US" baseline="0" dirty="0" smtClean="0"/>
              <a:t>The pilot was issued on August 31, 2010. It was launched for a narrow set of projects - primarily for what we defined as “transitory” work zones with drums or cones on high-speed (55 mph or greater) multi-lane highways where workers were located in a closed lane or shoulder area adjacent to traffic and were not protected by PCB. </a:t>
            </a:r>
            <a:endParaRPr lang="en-US" dirty="0"/>
          </a:p>
        </p:txBody>
      </p:sp>
      <p:sp>
        <p:nvSpPr>
          <p:cNvPr id="4" name="Slide Number Placeholder 3"/>
          <p:cNvSpPr>
            <a:spLocks noGrp="1"/>
          </p:cNvSpPr>
          <p:nvPr>
            <p:ph type="sldNum" sz="quarter" idx="10"/>
          </p:nvPr>
        </p:nvSpPr>
        <p:spPr/>
        <p:txBody>
          <a:bodyPr/>
          <a:lstStyle/>
          <a:p>
            <a:fld id="{4B0FDA08-891D-4D24-9337-D12A075AC062}" type="slidenum">
              <a:rPr lang="en-US" smtClean="0"/>
              <a:pPr/>
              <a:t>5</a:t>
            </a:fld>
            <a:endParaRPr lang="en-US"/>
          </a:p>
        </p:txBody>
      </p:sp>
    </p:spTree>
    <p:extLst>
      <p:ext uri="{BB962C8B-B14F-4D97-AF65-F5344CB8AC3E}">
        <p14:creationId xmlns:p14="http://schemas.microsoft.com/office/powerpoint/2010/main" val="5830247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pilot process was available for both contract and ODOT force account work and applied to both existing and new projects starting before December 1, 2010 (the ending date of the pilot). </a:t>
            </a:r>
          </a:p>
          <a:p>
            <a:endParaRPr lang="en-US" baseline="0" dirty="0" smtClean="0"/>
          </a:p>
          <a:p>
            <a:r>
              <a:rPr lang="en-US" baseline="0" dirty="0" smtClean="0"/>
              <a:t>In addition, if a speed limit reduction was already in place per the existing TEM (or “old” process) then the pilot would not apply. The thought here was that if the speed limit was already reduced we wouldn’t want to necessarily double-reduce it. Also there was some concern about keeping multiple speed limits straight for a pilot in the event that a transitory type operation further reduced the speed for a length that was not equal to the reduction put in place by the current TEM. So for purposes of the pilot and until we were able to further refine the process and forms we just did not include those in the pilot. </a:t>
            </a:r>
            <a:endParaRPr lang="en-US" dirty="0"/>
          </a:p>
        </p:txBody>
      </p:sp>
      <p:sp>
        <p:nvSpPr>
          <p:cNvPr id="4" name="Slide Number Placeholder 3"/>
          <p:cNvSpPr>
            <a:spLocks noGrp="1"/>
          </p:cNvSpPr>
          <p:nvPr>
            <p:ph type="sldNum" sz="quarter" idx="10"/>
          </p:nvPr>
        </p:nvSpPr>
        <p:spPr/>
        <p:txBody>
          <a:bodyPr/>
          <a:lstStyle/>
          <a:p>
            <a:fld id="{4B0FDA08-891D-4D24-9337-D12A075AC062}" type="slidenum">
              <a:rPr lang="en-US" smtClean="0"/>
              <a:pPr/>
              <a:t>6</a:t>
            </a:fld>
            <a:endParaRPr lang="en-US"/>
          </a:p>
        </p:txBody>
      </p:sp>
    </p:spTree>
    <p:extLst>
      <p:ext uri="{BB962C8B-B14F-4D97-AF65-F5344CB8AC3E}">
        <p14:creationId xmlns:p14="http://schemas.microsoft.com/office/powerpoint/2010/main" val="583024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Based on some</a:t>
            </a:r>
            <a:r>
              <a:rPr lang="en-US" baseline="0" dirty="0" smtClean="0"/>
              <a:t> of the questions raised, we went on a search to see what research had been completed on the subject. </a:t>
            </a:r>
          </a:p>
          <a:p>
            <a:endParaRPr lang="en-US" baseline="0" dirty="0" smtClean="0"/>
          </a:p>
          <a:p>
            <a:r>
              <a:rPr lang="en-US" baseline="0" dirty="0" smtClean="0"/>
              <a:t>We found a lot of documents, but two reports which have had an impact on the new proposed process are shown here. These reports are dated but interestingly enough it almost felt like they could have been written in the recent years. They were posing a lot of the same questions that we are still asking today. </a:t>
            </a:r>
          </a:p>
          <a:p>
            <a:endParaRPr lang="en-US" baseline="0" dirty="0" smtClean="0"/>
          </a:p>
          <a:p>
            <a:r>
              <a:rPr lang="en-US" baseline="0" dirty="0" smtClean="0"/>
              <a:t>The first report created a work zone speed limit procedure and the second one validated the procedure. </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4B0FDA08-891D-4D24-9337-D12A075AC062}" type="slidenum">
              <a:rPr lang="en-US" smtClean="0"/>
              <a:pPr/>
              <a:t>7</a:t>
            </a:fld>
            <a:endParaRPr lang="en-US"/>
          </a:p>
        </p:txBody>
      </p:sp>
    </p:spTree>
    <p:extLst>
      <p:ext uri="{BB962C8B-B14F-4D97-AF65-F5344CB8AC3E}">
        <p14:creationId xmlns:p14="http://schemas.microsoft.com/office/powerpoint/2010/main" val="10029407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r>
              <a:rPr lang="en-US" dirty="0" smtClean="0"/>
              <a:t>Here</a:t>
            </a:r>
            <a:r>
              <a:rPr lang="en-US" baseline="0" dirty="0" smtClean="0"/>
              <a:t> are a few of the study findings…</a:t>
            </a:r>
          </a:p>
          <a:p>
            <a:endParaRPr lang="en-US" baseline="0" dirty="0" smtClean="0"/>
          </a:p>
          <a:p>
            <a:r>
              <a:rPr lang="en-US" baseline="0" dirty="0" smtClean="0"/>
              <a:t>Reductions should be avoided, whenever possible. This is also supported by the current OMUTCD and 2009 MUTCD which state “</a:t>
            </a:r>
            <a:r>
              <a:rPr lang="en-US" sz="1200" b="0" i="0" u="none" strike="noStrike" kern="1200" baseline="0" dirty="0" smtClean="0">
                <a:solidFill>
                  <a:schemeClr val="tx1"/>
                </a:solidFill>
                <a:latin typeface="+mn-lt"/>
                <a:ea typeface="+mn-ea"/>
                <a:cs typeface="+mn-cs"/>
              </a:rPr>
              <a:t>Reduced speed zoning (lowering the regulatory speed limit) should be avoided as much as practical because drivers will reduce their speeds only if they clearly perceive a need to do so.”</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Reducing more than 10 mph is undesirable and should be avoided except where required by restricted geometrics or other work zone features that cannot be modified. The current OMUTCD supports this as well “A reduction of more than 10 mph in the speed limit should be used only when required by</a:t>
            </a:r>
          </a:p>
          <a:p>
            <a:r>
              <a:rPr lang="en-US" sz="1200" b="0" i="0" u="none" strike="noStrike" kern="1200" baseline="0" dirty="0" smtClean="0">
                <a:solidFill>
                  <a:schemeClr val="tx1"/>
                </a:solidFill>
                <a:latin typeface="+mn-lt"/>
                <a:ea typeface="+mn-ea"/>
                <a:cs typeface="+mn-cs"/>
              </a:rPr>
              <a:t>restrictive features in the TTC zone. Where restrictive features justify a speed reduction of more than 10 mph, additional driver notification should be provided.” Additionally, under Support notes “Research has demonstrated that large reductions in the speed limit, such as a 30 mph reduction, increase speed variance and the potential for crashes. Smaller reductions in the speed limit of up to 10 mph cause smaller changes in speed variance and lessen the potential for increased crashes. A reduction in the regulatory speed limit of only up to 10 mph from the normal speed limit has been shown to be more effective.”</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When they compared compliance they found that </a:t>
            </a:r>
            <a:r>
              <a:rPr lang="en-US" sz="1200" b="1" i="0" u="none" strike="noStrike" kern="1200" baseline="0" dirty="0" smtClean="0">
                <a:solidFill>
                  <a:schemeClr val="tx1"/>
                </a:solidFill>
                <a:latin typeface="+mn-lt"/>
                <a:ea typeface="+mn-ea"/>
                <a:cs typeface="+mn-cs"/>
              </a:rPr>
              <a:t>compliance was generally higher</a:t>
            </a:r>
            <a:r>
              <a:rPr lang="en-US" sz="1200" b="0" i="0" u="none" strike="noStrike" kern="1200" baseline="0" dirty="0" smtClean="0">
                <a:solidFill>
                  <a:schemeClr val="tx1"/>
                </a:solidFill>
                <a:latin typeface="+mn-lt"/>
                <a:ea typeface="+mn-ea"/>
                <a:cs typeface="+mn-cs"/>
              </a:rPr>
              <a:t> within the work zone than upstream of the work zone </a:t>
            </a:r>
            <a:r>
              <a:rPr lang="en-US" sz="1200" b="1" i="0" u="none" strike="noStrike" kern="1200" baseline="0" dirty="0" smtClean="0">
                <a:solidFill>
                  <a:schemeClr val="tx1"/>
                </a:solidFill>
                <a:latin typeface="+mn-lt"/>
                <a:ea typeface="+mn-ea"/>
                <a:cs typeface="+mn-cs"/>
              </a:rPr>
              <a:t>when</a:t>
            </a:r>
            <a:r>
              <a:rPr lang="en-US" sz="1200" b="0" i="0" u="none" strike="noStrike" kern="1200" baseline="0" dirty="0" smtClean="0">
                <a:solidFill>
                  <a:schemeClr val="tx1"/>
                </a:solidFill>
                <a:latin typeface="+mn-lt"/>
                <a:ea typeface="+mn-ea"/>
                <a:cs typeface="+mn-cs"/>
              </a:rPr>
              <a:t> </a:t>
            </a:r>
            <a:r>
              <a:rPr lang="en-US" sz="1200" b="1" i="0" u="none" strike="noStrike" kern="1200" baseline="0" dirty="0" smtClean="0">
                <a:solidFill>
                  <a:schemeClr val="tx1"/>
                </a:solidFill>
                <a:latin typeface="+mn-lt"/>
                <a:ea typeface="+mn-ea"/>
                <a:cs typeface="+mn-cs"/>
              </a:rPr>
              <a:t>no reduction was in place</a:t>
            </a:r>
            <a:r>
              <a:rPr lang="en-US" sz="1200" b="0" i="0" u="none" strike="noStrike" kern="1200" baseline="0" dirty="0" smtClean="0">
                <a:solidFill>
                  <a:schemeClr val="tx1"/>
                </a:solidFill>
                <a:latin typeface="+mn-lt"/>
                <a:ea typeface="+mn-ea"/>
                <a:cs typeface="+mn-cs"/>
              </a:rPr>
              <a:t>. Furthermore, </a:t>
            </a:r>
            <a:r>
              <a:rPr lang="en-US" sz="1200" b="1" i="0" u="none" strike="noStrike" kern="1200" baseline="0" dirty="0" smtClean="0">
                <a:solidFill>
                  <a:schemeClr val="tx1"/>
                </a:solidFill>
                <a:latin typeface="+mn-lt"/>
                <a:ea typeface="+mn-ea"/>
                <a:cs typeface="+mn-cs"/>
              </a:rPr>
              <a:t>compliance was generally lower </a:t>
            </a:r>
            <a:r>
              <a:rPr lang="en-US" sz="1200" b="0" i="0" u="none" strike="noStrike" kern="1200" baseline="0" dirty="0" smtClean="0">
                <a:solidFill>
                  <a:schemeClr val="tx1"/>
                </a:solidFill>
                <a:latin typeface="+mn-lt"/>
                <a:ea typeface="+mn-ea"/>
                <a:cs typeface="+mn-cs"/>
              </a:rPr>
              <a:t>within the work zone than upstream of the work zone </a:t>
            </a:r>
            <a:r>
              <a:rPr lang="en-US" sz="1200" b="1" i="0" u="none" strike="noStrike" kern="1200" baseline="0" dirty="0" smtClean="0">
                <a:solidFill>
                  <a:schemeClr val="tx1"/>
                </a:solidFill>
                <a:latin typeface="+mn-lt"/>
                <a:ea typeface="+mn-ea"/>
                <a:cs typeface="+mn-cs"/>
              </a:rPr>
              <a:t>when the speed was reduced 10 mph</a:t>
            </a:r>
            <a:r>
              <a:rPr lang="en-US" sz="1200" b="0" i="0" u="none" strike="noStrike" kern="1200" baseline="0" dirty="0" smtClean="0">
                <a:solidFill>
                  <a:schemeClr val="tx1"/>
                </a:solidFill>
                <a:latin typeface="+mn-lt"/>
                <a:ea typeface="+mn-ea"/>
                <a:cs typeface="+mn-cs"/>
              </a:rPr>
              <a:t>. Reductions of more than 10 mph further decreased compliance. </a:t>
            </a:r>
            <a:r>
              <a:rPr lang="en-US" sz="1200" b="1" i="0" u="none" strike="noStrike" kern="1200" baseline="0" dirty="0" smtClean="0">
                <a:solidFill>
                  <a:schemeClr val="tx1"/>
                </a:solidFill>
                <a:latin typeface="+mn-lt"/>
                <a:ea typeface="+mn-ea"/>
                <a:cs typeface="+mn-cs"/>
              </a:rPr>
              <a:t>LESSON HERE IS THAT IF YOUR GOAL IS TO MAXIMIZE COMPLIANCE, DO NOT LOWER THE SPEED LIMIT. </a:t>
            </a:r>
          </a:p>
          <a:p>
            <a:endParaRPr lang="en-US" sz="1200" b="1"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They used speed variance to be a surrogate measure of safety based on the premise that accident potential is increased by the size and frequency of speed differences between adjacent vehicles. When they compared variance in the speeds upstream of the work zone to variances in the speeds within the work zone they found an </a:t>
            </a:r>
            <a:r>
              <a:rPr lang="en-US" sz="1200" b="1" i="0" u="none" strike="noStrike" kern="1200" baseline="0" dirty="0" smtClean="0">
                <a:solidFill>
                  <a:schemeClr val="tx1"/>
                </a:solidFill>
                <a:latin typeface="+mn-lt"/>
                <a:ea typeface="+mn-ea"/>
                <a:cs typeface="+mn-cs"/>
              </a:rPr>
              <a:t>increase of 16% in the variance when no reduction was in place </a:t>
            </a:r>
            <a:r>
              <a:rPr lang="en-US" sz="1200" b="0" i="0" u="none" strike="noStrike" kern="1200" baseline="0" dirty="0" smtClean="0">
                <a:solidFill>
                  <a:schemeClr val="tx1"/>
                </a:solidFill>
                <a:latin typeface="+mn-lt"/>
                <a:ea typeface="+mn-ea"/>
                <a:cs typeface="+mn-cs"/>
              </a:rPr>
              <a:t>compared to an </a:t>
            </a:r>
            <a:r>
              <a:rPr lang="en-US" sz="1200" b="1" i="0" u="none" strike="noStrike" kern="1200" baseline="0" dirty="0" smtClean="0">
                <a:solidFill>
                  <a:schemeClr val="tx1"/>
                </a:solidFill>
                <a:latin typeface="+mn-lt"/>
                <a:ea typeface="+mn-ea"/>
                <a:cs typeface="+mn-cs"/>
              </a:rPr>
              <a:t>increase of 10% when a 10 mph reduction was in place</a:t>
            </a:r>
            <a:r>
              <a:rPr lang="en-US" sz="1200" b="0" i="0" u="none" strike="noStrike" kern="1200" baseline="0" dirty="0" smtClean="0">
                <a:solidFill>
                  <a:schemeClr val="tx1"/>
                </a:solidFill>
                <a:latin typeface="+mn-lt"/>
                <a:ea typeface="+mn-ea"/>
                <a:cs typeface="+mn-cs"/>
              </a:rPr>
              <a:t>. These results were in the validation report, which only looked at 0 and 10 mph reductions because this is what their process calls for. The prior report (the one that created the procedure) looked at a wider range of speed reduction amounts, they had similar results (no reduction had 61% higher variances, 10 mph had 34% higher variances and reductions of 15 mph or more had higher variances ranging from 81-93%). </a:t>
            </a:r>
            <a:r>
              <a:rPr lang="en-US" sz="1200" b="1" i="0" u="none" strike="noStrike" kern="1200" baseline="0" dirty="0" smtClean="0">
                <a:solidFill>
                  <a:schemeClr val="tx1"/>
                </a:solidFill>
                <a:latin typeface="+mn-lt"/>
                <a:ea typeface="+mn-ea"/>
                <a:cs typeface="+mn-cs"/>
              </a:rPr>
              <a:t>LESSON HERE IS THAT IF YOU ARE GOING TO REDUCE THE SPEED LIMIT, 10 MPH IS LIKELY TO MINIMIZE SPEED VARIANCE INCREASES IN TRAFFIC WITHIN THE WORK ZONE. </a:t>
            </a:r>
          </a:p>
          <a:p>
            <a:endParaRPr lang="en-US" sz="1200" b="1"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Taking all of this was taken into consideration when developing the newly proposed work zone speed zone process. It should be noted, though, that while we did base the proposed process on parts of the process outlined in the reports, we did not necessarily incorporate all of it or the items as exactly as shown in the report.</a:t>
            </a:r>
          </a:p>
          <a:p>
            <a:endParaRPr lang="en-US" sz="1200" b="0" i="0" u="none" strike="noStrike" kern="1200" baseline="0" dirty="0" smtClean="0">
              <a:solidFill>
                <a:schemeClr val="tx1"/>
              </a:solidFill>
              <a:latin typeface="+mn-lt"/>
              <a:ea typeface="+mn-ea"/>
              <a:cs typeface="+mn-cs"/>
            </a:endParaRPr>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a:p>
            <a:r>
              <a:rPr lang="en-US" baseline="0" dirty="0" smtClean="0"/>
              <a:t>OMUTCD:</a:t>
            </a:r>
          </a:p>
          <a:p>
            <a:r>
              <a:rPr lang="en-US" sz="1200" b="0" i="0" u="none" strike="noStrike" kern="1200" baseline="0" dirty="0" smtClean="0">
                <a:solidFill>
                  <a:schemeClr val="tx1"/>
                </a:solidFill>
                <a:latin typeface="+mn-lt"/>
                <a:ea typeface="+mn-ea"/>
                <a:cs typeface="+mn-cs"/>
              </a:rPr>
              <a:t>Reduced speed limits should be used only in the specific portion of the TTC zone where conditions or</a:t>
            </a:r>
          </a:p>
          <a:p>
            <a:r>
              <a:rPr lang="en-US" sz="1200" b="0" i="0" u="none" strike="noStrike" kern="1200" baseline="0" dirty="0" smtClean="0">
                <a:solidFill>
                  <a:schemeClr val="tx1"/>
                </a:solidFill>
                <a:latin typeface="+mn-lt"/>
                <a:ea typeface="+mn-ea"/>
                <a:cs typeface="+mn-cs"/>
              </a:rPr>
              <a:t>restrictive features are present. However, frequent changes in the speed limit should be avoided. A TTC plan</a:t>
            </a:r>
          </a:p>
          <a:p>
            <a:r>
              <a:rPr lang="en-US" sz="1200" b="0" i="0" u="none" strike="noStrike" kern="1200" baseline="0" dirty="0" smtClean="0">
                <a:solidFill>
                  <a:schemeClr val="tx1"/>
                </a:solidFill>
                <a:latin typeface="+mn-lt"/>
                <a:ea typeface="+mn-ea"/>
                <a:cs typeface="+mn-cs"/>
              </a:rPr>
              <a:t>should be designed so that vehicles can reasonably safely travel through the TTC zone with a speed limit</a:t>
            </a:r>
          </a:p>
          <a:p>
            <a:r>
              <a:rPr lang="en-US" sz="1200" b="0" i="0" u="none" strike="noStrike" kern="1200" baseline="0" dirty="0" smtClean="0">
                <a:solidFill>
                  <a:schemeClr val="tx1"/>
                </a:solidFill>
                <a:latin typeface="+mn-lt"/>
                <a:ea typeface="+mn-ea"/>
                <a:cs typeface="+mn-cs"/>
              </a:rPr>
              <a:t>reduction of no more than 16 km/h (10 mph).</a:t>
            </a:r>
          </a:p>
          <a:p>
            <a:r>
              <a:rPr lang="en-US" sz="1200" b="0" i="0" u="none" strike="noStrike" kern="1200" baseline="0" dirty="0" smtClean="0">
                <a:solidFill>
                  <a:schemeClr val="tx1"/>
                </a:solidFill>
                <a:latin typeface="+mn-lt"/>
                <a:ea typeface="+mn-ea"/>
                <a:cs typeface="+mn-cs"/>
              </a:rPr>
              <a:t>A reduction of more than 16 km/h (10 mph) in the speed limit should be used only when required by</a:t>
            </a:r>
          </a:p>
          <a:p>
            <a:r>
              <a:rPr lang="en-US" sz="1200" b="0" i="0" u="none" strike="noStrike" kern="1200" baseline="0" dirty="0" smtClean="0">
                <a:solidFill>
                  <a:schemeClr val="tx1"/>
                </a:solidFill>
                <a:latin typeface="+mn-lt"/>
                <a:ea typeface="+mn-ea"/>
                <a:cs typeface="+mn-cs"/>
              </a:rPr>
              <a:t>restrictive features in the TTC zone. Where restrictive features justify a speed reduction of more than 16</a:t>
            </a:r>
          </a:p>
          <a:p>
            <a:r>
              <a:rPr lang="en-US" sz="1200" b="0" i="0" u="none" strike="noStrike" kern="1200" baseline="0" dirty="0" smtClean="0">
                <a:solidFill>
                  <a:schemeClr val="tx1"/>
                </a:solidFill>
                <a:latin typeface="+mn-lt"/>
                <a:ea typeface="+mn-ea"/>
                <a:cs typeface="+mn-cs"/>
              </a:rPr>
              <a:t>km/h (10 mph), additional driver notification should be provided. The speed limit should be stepped down in</a:t>
            </a:r>
          </a:p>
          <a:p>
            <a:r>
              <a:rPr lang="en-US" sz="1200" b="0" i="0" u="none" strike="noStrike" kern="1200" baseline="0" dirty="0" smtClean="0">
                <a:solidFill>
                  <a:schemeClr val="tx1"/>
                </a:solidFill>
                <a:latin typeface="+mn-lt"/>
                <a:ea typeface="+mn-ea"/>
                <a:cs typeface="+mn-cs"/>
              </a:rPr>
              <a:t>advance of the location requiring the lowest speed, and additional TTC warning devices should be used.</a:t>
            </a:r>
          </a:p>
          <a:p>
            <a:r>
              <a:rPr lang="en-US" sz="1200" b="0" i="0" u="none" strike="noStrike" kern="1200" baseline="0" dirty="0" smtClean="0">
                <a:solidFill>
                  <a:schemeClr val="tx1"/>
                </a:solidFill>
                <a:latin typeface="+mn-lt"/>
                <a:ea typeface="+mn-ea"/>
                <a:cs typeface="+mn-cs"/>
              </a:rPr>
              <a:t>Reduced speed zoning (lowering the regulatory speed limit) should be avoided as much as practical</a:t>
            </a:r>
          </a:p>
          <a:p>
            <a:r>
              <a:rPr lang="en-US" sz="1200" b="0" i="0" u="none" strike="noStrike" kern="1200" baseline="0" dirty="0" smtClean="0">
                <a:solidFill>
                  <a:schemeClr val="tx1"/>
                </a:solidFill>
                <a:latin typeface="+mn-lt"/>
                <a:ea typeface="+mn-ea"/>
                <a:cs typeface="+mn-cs"/>
              </a:rPr>
              <a:t>because drivers will reduce their speeds only if they clearly perceive a need to do so.</a:t>
            </a:r>
          </a:p>
          <a:p>
            <a:r>
              <a:rPr lang="en-US" sz="1200" b="0" i="0" u="none" strike="noStrike" kern="1200" baseline="0" dirty="0" smtClean="0">
                <a:solidFill>
                  <a:schemeClr val="tx1"/>
                </a:solidFill>
                <a:latin typeface="+mn-lt"/>
                <a:ea typeface="+mn-ea"/>
                <a:cs typeface="+mn-cs"/>
              </a:rPr>
              <a:t>Support:</a:t>
            </a:r>
          </a:p>
          <a:p>
            <a:r>
              <a:rPr lang="en-US" sz="1200" b="0" i="0" u="none" strike="noStrike" kern="1200" baseline="0" dirty="0" smtClean="0">
                <a:solidFill>
                  <a:schemeClr val="tx1"/>
                </a:solidFill>
                <a:latin typeface="+mn-lt"/>
                <a:ea typeface="+mn-ea"/>
                <a:cs typeface="+mn-cs"/>
              </a:rPr>
              <a:t>Research has demonstrated that large reductions in the speed limit, such as a 50 km/h (30 mph)</a:t>
            </a:r>
          </a:p>
          <a:p>
            <a:r>
              <a:rPr lang="en-US" sz="1200" b="0" i="0" u="none" strike="noStrike" kern="1200" baseline="0" dirty="0" smtClean="0">
                <a:solidFill>
                  <a:schemeClr val="tx1"/>
                </a:solidFill>
                <a:latin typeface="+mn-lt"/>
                <a:ea typeface="+mn-ea"/>
                <a:cs typeface="+mn-cs"/>
              </a:rPr>
              <a:t>reduction, increase speed variance and the potential for crashes. Smaller reductions in the speed limit of up</a:t>
            </a:r>
          </a:p>
          <a:p>
            <a:r>
              <a:rPr lang="en-US" sz="1200" b="0" i="0" u="none" strike="noStrike" kern="1200" baseline="0" dirty="0" smtClean="0">
                <a:solidFill>
                  <a:schemeClr val="tx1"/>
                </a:solidFill>
                <a:latin typeface="+mn-lt"/>
                <a:ea typeface="+mn-ea"/>
                <a:cs typeface="+mn-cs"/>
              </a:rPr>
              <a:t>to 16 km/h (10 mph) cause smaller changes in speed variance and lessen the potential for increased crashes.</a:t>
            </a:r>
          </a:p>
          <a:p>
            <a:r>
              <a:rPr lang="en-US" sz="1200" b="0" i="0" u="none" strike="noStrike" kern="1200" baseline="0" dirty="0" smtClean="0">
                <a:solidFill>
                  <a:schemeClr val="tx1"/>
                </a:solidFill>
                <a:latin typeface="+mn-lt"/>
                <a:ea typeface="+mn-ea"/>
                <a:cs typeface="+mn-cs"/>
              </a:rPr>
              <a:t>A reduction in the regulatory speed limit of only up to 16 km/h (10 mph) from the normal speed limit has</a:t>
            </a:r>
          </a:p>
          <a:p>
            <a:r>
              <a:rPr lang="en-US" sz="1200" b="0" i="0" u="none" strike="noStrike" kern="1200" baseline="0" dirty="0" smtClean="0">
                <a:solidFill>
                  <a:schemeClr val="tx1"/>
                </a:solidFill>
                <a:latin typeface="+mn-lt"/>
                <a:ea typeface="+mn-ea"/>
                <a:cs typeface="+mn-cs"/>
              </a:rPr>
              <a:t>been shown to be more effective.</a:t>
            </a:r>
          </a:p>
          <a:p>
            <a:r>
              <a:rPr lang="en-US" sz="1200" b="0" i="0" u="none" strike="noStrike" kern="1200" baseline="0" dirty="0" smtClean="0">
                <a:solidFill>
                  <a:schemeClr val="tx1"/>
                </a:solidFill>
                <a:latin typeface="+mn-lt"/>
                <a:ea typeface="+mn-ea"/>
                <a:cs typeface="+mn-cs"/>
              </a:rPr>
              <a:t>Section 4511.21 of the Ohio Revised Code establishes how speed limits may be reduced and Part 6 of</a:t>
            </a:r>
          </a:p>
          <a:p>
            <a:r>
              <a:rPr lang="en-US" sz="1200" b="0" i="0" u="none" strike="noStrike" kern="1200" baseline="0" dirty="0" smtClean="0">
                <a:solidFill>
                  <a:schemeClr val="tx1"/>
                </a:solidFill>
                <a:latin typeface="+mn-lt"/>
                <a:ea typeface="+mn-ea"/>
                <a:cs typeface="+mn-cs"/>
              </a:rPr>
              <a:t>the ODOT “Traffic Engineering Manual” (see Section 1A.11) provides additional information on speeds in</a:t>
            </a:r>
          </a:p>
          <a:p>
            <a:r>
              <a:rPr lang="en-US" sz="1200" b="0" i="0" u="none" strike="noStrike" kern="1200" baseline="0" dirty="0" smtClean="0">
                <a:solidFill>
                  <a:schemeClr val="tx1"/>
                </a:solidFill>
                <a:latin typeface="+mn-lt"/>
                <a:ea typeface="+mn-ea"/>
                <a:cs typeface="+mn-cs"/>
              </a:rPr>
              <a:t>TTC zones.</a:t>
            </a:r>
            <a:endParaRPr lang="en-US" dirty="0"/>
          </a:p>
        </p:txBody>
      </p:sp>
      <p:sp>
        <p:nvSpPr>
          <p:cNvPr id="4" name="Slide Number Placeholder 3"/>
          <p:cNvSpPr>
            <a:spLocks noGrp="1"/>
          </p:cNvSpPr>
          <p:nvPr>
            <p:ph type="sldNum" sz="quarter" idx="10"/>
          </p:nvPr>
        </p:nvSpPr>
        <p:spPr/>
        <p:txBody>
          <a:bodyPr/>
          <a:lstStyle/>
          <a:p>
            <a:fld id="{4B0FDA08-891D-4D24-9337-D12A075AC062}" type="slidenum">
              <a:rPr lang="en-US" smtClean="0"/>
              <a:pPr/>
              <a:t>8</a:t>
            </a:fld>
            <a:endParaRPr lang="en-US" dirty="0"/>
          </a:p>
        </p:txBody>
      </p:sp>
    </p:spTree>
    <p:extLst>
      <p:ext uri="{BB962C8B-B14F-4D97-AF65-F5344CB8AC3E}">
        <p14:creationId xmlns:p14="http://schemas.microsoft.com/office/powerpoint/2010/main" val="10029407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proposed process will apply to all high-speed</a:t>
            </a:r>
            <a:r>
              <a:rPr lang="en-US" baseline="0" dirty="0" smtClean="0"/>
              <a:t> (existing 55 mph or greater) multi-lane highways. This is all that we currently feel can appropriately be addressed by the forms that have been developed at this point. As the existing speeds start out lower, we feel that the characteristics change enough that they shouldn’t be addressed using the same form. Additional facilities, along with varying forms to address them, may be developed in the future. In regards to two-lane highways we are not yet sure about the appropriateness of using speed limit reductions in those situations. (Should be slowing/stopping for a flagger, </a:t>
            </a:r>
            <a:r>
              <a:rPr lang="en-US" baseline="0" dirty="0" err="1" smtClean="0"/>
              <a:t>etc</a:t>
            </a:r>
            <a:r>
              <a:rPr lang="en-US" baseline="0" dirty="0" smtClean="0"/>
              <a:t> anyways). </a:t>
            </a:r>
          </a:p>
          <a:p>
            <a:endParaRPr lang="en-US" baseline="0" dirty="0" smtClean="0"/>
          </a:p>
          <a:p>
            <a:r>
              <a:rPr lang="en-US" baseline="0" dirty="0" smtClean="0"/>
              <a:t>The process is intended to be first applied during design but can be applied during construction and can be used for ODOT operations/maintenance work. Flowcharts for the process based on each of these three will be included in the TEM. </a:t>
            </a:r>
            <a:endParaRPr lang="en-US" dirty="0"/>
          </a:p>
        </p:txBody>
      </p:sp>
      <p:sp>
        <p:nvSpPr>
          <p:cNvPr id="4" name="Slide Number Placeholder 3"/>
          <p:cNvSpPr>
            <a:spLocks noGrp="1"/>
          </p:cNvSpPr>
          <p:nvPr>
            <p:ph type="sldNum" sz="quarter" idx="10"/>
          </p:nvPr>
        </p:nvSpPr>
        <p:spPr/>
        <p:txBody>
          <a:bodyPr/>
          <a:lstStyle/>
          <a:p>
            <a:fld id="{4B0FDA08-891D-4D24-9337-D12A075AC062}" type="slidenum">
              <a:rPr lang="en-US" smtClean="0"/>
              <a:pPr/>
              <a:t>9</a:t>
            </a:fld>
            <a:endParaRPr lang="en-US"/>
          </a:p>
        </p:txBody>
      </p:sp>
    </p:spTree>
    <p:extLst>
      <p:ext uri="{BB962C8B-B14F-4D97-AF65-F5344CB8AC3E}">
        <p14:creationId xmlns:p14="http://schemas.microsoft.com/office/powerpoint/2010/main" val="34379834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86375" y="2343375"/>
            <a:ext cx="2171250" cy="2171250"/>
          </a:xfrm>
          <a:prstGeom prst="rect">
            <a:avLst/>
          </a:prstGeom>
        </p:spPr>
      </p:pic>
      <p:sp>
        <p:nvSpPr>
          <p:cNvPr id="10" name="TextBox 9"/>
          <p:cNvSpPr txBox="1"/>
          <p:nvPr userDrawn="1"/>
        </p:nvSpPr>
        <p:spPr>
          <a:xfrm>
            <a:off x="0" y="0"/>
            <a:ext cx="9144000" cy="677108"/>
          </a:xfrm>
          <a:prstGeom prst="rect">
            <a:avLst/>
          </a:prstGeom>
          <a:solidFill>
            <a:srgbClr val="009969"/>
          </a:solidFill>
        </p:spPr>
        <p:txBody>
          <a:bodyPr wrap="square" lIns="91440" tIns="91440" bIns="91440" rtlCol="0" anchor="ctr" anchorCtr="0">
            <a:spAutoFit/>
          </a:bodyPr>
          <a:lstStyle/>
          <a:p>
            <a:pPr algn="ctr"/>
            <a:r>
              <a:rPr lang="en-US" sz="3200" b="1" spc="300" dirty="0" smtClean="0">
                <a:solidFill>
                  <a:schemeClr val="bg1"/>
                </a:solidFill>
              </a:rPr>
              <a:t>Ohio Department of Transportation</a:t>
            </a:r>
            <a:endParaRPr lang="en-US" sz="3200" b="1" spc="300" dirty="0">
              <a:solidFill>
                <a:schemeClr val="bg1"/>
              </a:solidFill>
            </a:endParaRPr>
          </a:p>
        </p:txBody>
      </p:sp>
      <p:sp>
        <p:nvSpPr>
          <p:cNvPr id="11" name="TextBox 10"/>
          <p:cNvSpPr txBox="1"/>
          <p:nvPr userDrawn="1"/>
        </p:nvSpPr>
        <p:spPr>
          <a:xfrm>
            <a:off x="0" y="6396335"/>
            <a:ext cx="9144000" cy="461665"/>
          </a:xfrm>
          <a:prstGeom prst="rect">
            <a:avLst/>
          </a:prstGeom>
          <a:solidFill>
            <a:srgbClr val="009969"/>
          </a:solidFill>
        </p:spPr>
        <p:txBody>
          <a:bodyPr wrap="square" tIns="91440" bIns="91440" rtlCol="0" anchor="ctr" anchorCtr="0">
            <a:spAutoFit/>
          </a:bodyPr>
          <a:lstStyle/>
          <a:p>
            <a:pPr algn="ctr"/>
            <a:r>
              <a:rPr lang="en-US" sz="1800" b="1" spc="300" dirty="0" smtClean="0">
                <a:solidFill>
                  <a:schemeClr val="bg1"/>
                </a:solidFill>
              </a:rPr>
              <a:t>www.transportation.ohio.gov</a:t>
            </a:r>
            <a:endParaRPr lang="en-US" sz="1800" b="1" spc="300" dirty="0">
              <a:solidFill>
                <a:schemeClr val="bg1"/>
              </a:solidFill>
            </a:endParaRPr>
          </a:p>
        </p:txBody>
      </p:sp>
      <p:sp>
        <p:nvSpPr>
          <p:cNvPr id="12" name="TextBox 11"/>
          <p:cNvSpPr txBox="1"/>
          <p:nvPr userDrawn="1"/>
        </p:nvSpPr>
        <p:spPr>
          <a:xfrm>
            <a:off x="0" y="6031468"/>
            <a:ext cx="9144000" cy="369332"/>
          </a:xfrm>
          <a:prstGeom prst="rect">
            <a:avLst/>
          </a:prstGeom>
          <a:noFill/>
        </p:spPr>
        <p:txBody>
          <a:bodyPr wrap="square" rtlCol="0">
            <a:spAutoFit/>
          </a:bodyPr>
          <a:lstStyle/>
          <a:p>
            <a:pPr algn="ctr"/>
            <a:r>
              <a:rPr lang="en-US" b="0" dirty="0" smtClean="0">
                <a:solidFill>
                  <a:srgbClr val="009969"/>
                </a:solidFill>
              </a:rPr>
              <a:t>John R. Kasich, </a:t>
            </a:r>
            <a:r>
              <a:rPr lang="en-US" b="0" i="1" dirty="0" smtClean="0">
                <a:solidFill>
                  <a:srgbClr val="009969"/>
                </a:solidFill>
              </a:rPr>
              <a:t>Governor  </a:t>
            </a:r>
            <a:r>
              <a:rPr lang="en-US" b="0" dirty="0" smtClean="0">
                <a:solidFill>
                  <a:srgbClr val="009969"/>
                </a:solidFill>
              </a:rPr>
              <a:t>  •    Jerry Wray, </a:t>
            </a:r>
            <a:r>
              <a:rPr lang="en-US" b="0" i="1" dirty="0" smtClean="0">
                <a:solidFill>
                  <a:srgbClr val="009969"/>
                </a:solidFill>
              </a:rPr>
              <a:t>Director</a:t>
            </a:r>
            <a:endParaRPr lang="en-US" b="0" i="1" dirty="0">
              <a:solidFill>
                <a:srgbClr val="009969"/>
              </a:solidFill>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457200" indent="-457200">
              <a:buFontTx/>
              <a:buBlip>
                <a:blip r:embed="rId2"/>
              </a:buBlip>
              <a:defRPr b="1"/>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
          <p:cNvSpPr>
            <a:spLocks noGrp="1" noChangeArrowheads="1"/>
          </p:cNvSpPr>
          <p:nvPr>
            <p:ph type="ftr" sz="quarter" idx="3"/>
          </p:nvPr>
        </p:nvSpPr>
        <p:spPr>
          <a:xfrm>
            <a:off x="838200" y="6248399"/>
            <a:ext cx="7162800" cy="381000"/>
          </a:xfrm>
          <a:prstGeom prst="rect">
            <a:avLst/>
          </a:prstGeom>
          <a:ln/>
        </p:spPr>
        <p:txBody>
          <a:bodyPr anchor="ctr" anchorCtr="0">
            <a:normAutofit/>
          </a:bodyPr>
          <a:lstStyle>
            <a:lvl1pPr algn="ctr">
              <a:defRPr>
                <a:latin typeface="+mj-lt"/>
              </a:defRPr>
            </a:lvl1pPr>
          </a:lstStyle>
          <a:p>
            <a:pPr>
              <a:defRPr/>
            </a:pPr>
            <a:r>
              <a:rPr lang="en-US" smtClean="0">
                <a:solidFill>
                  <a:srgbClr val="000000"/>
                </a:solidFill>
              </a:rPr>
              <a:t>Athens Area Chamber of Commerce</a:t>
            </a:r>
            <a:endParaRPr lang="en-US" sz="1200" dirty="0">
              <a:solidFill>
                <a:srgbClr val="000000"/>
              </a:solidFill>
            </a:endParaRPr>
          </a:p>
        </p:txBody>
      </p:sp>
    </p:spTree>
    <p:extLst>
      <p:ext uri="{BB962C8B-B14F-4D97-AF65-F5344CB8AC3E}">
        <p14:creationId xmlns:p14="http://schemas.microsoft.com/office/powerpoint/2010/main" val="393542233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229600" cy="3886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11" name="Text Placeholder 10"/>
          <p:cNvSpPr>
            <a:spLocks noGrp="1"/>
          </p:cNvSpPr>
          <p:nvPr>
            <p:ph type="body" sz="quarter" idx="11" hasCustomPrompt="1"/>
          </p:nvPr>
        </p:nvSpPr>
        <p:spPr>
          <a:xfrm>
            <a:off x="457200" y="1447800"/>
            <a:ext cx="8305800" cy="609600"/>
          </a:xfrm>
        </p:spPr>
        <p:txBody>
          <a:bodyPr/>
          <a:lstStyle>
            <a:lvl1pPr algn="ctr">
              <a:buNone/>
              <a:defRPr sz="2400" b="1" i="1" u="sng">
                <a:latin typeface="+mj-lt"/>
              </a:defRPr>
            </a:lvl1pPr>
          </a:lstStyle>
          <a:p>
            <a:pPr lvl="0"/>
            <a:r>
              <a:rPr lang="en-US" sz="2400" b="1" i="1" u="sng" dirty="0" smtClean="0">
                <a:latin typeface="+mj-lt"/>
              </a:rPr>
              <a:t>Subtitle</a:t>
            </a:r>
            <a:endParaRPr lang="en-US" dirty="0"/>
          </a:p>
        </p:txBody>
      </p:sp>
      <p:sp>
        <p:nvSpPr>
          <p:cNvPr id="6" name="Footer Placeholder 5"/>
          <p:cNvSpPr>
            <a:spLocks noGrp="1" noChangeArrowheads="1"/>
          </p:cNvSpPr>
          <p:nvPr>
            <p:ph type="ftr" sz="quarter" idx="3"/>
          </p:nvPr>
        </p:nvSpPr>
        <p:spPr>
          <a:xfrm>
            <a:off x="838200" y="6248399"/>
            <a:ext cx="7162800" cy="381000"/>
          </a:xfrm>
          <a:prstGeom prst="rect">
            <a:avLst/>
          </a:prstGeom>
          <a:ln/>
        </p:spPr>
        <p:txBody>
          <a:bodyPr anchor="ctr" anchorCtr="0">
            <a:normAutofit/>
          </a:bodyPr>
          <a:lstStyle>
            <a:lvl1pPr algn="ctr">
              <a:defRPr>
                <a:latin typeface="+mj-lt"/>
              </a:defRPr>
            </a:lvl1pPr>
          </a:lstStyle>
          <a:p>
            <a:pPr>
              <a:defRPr/>
            </a:pPr>
            <a:r>
              <a:rPr lang="en-US" smtClean="0">
                <a:solidFill>
                  <a:srgbClr val="000000"/>
                </a:solidFill>
              </a:rPr>
              <a:t>Athens Area Chamber of Commerce</a:t>
            </a:r>
            <a:endParaRPr lang="en-US" sz="1200" dirty="0">
              <a:solidFill>
                <a:srgbClr val="000000"/>
              </a:solidFill>
            </a:endParaRPr>
          </a:p>
        </p:txBody>
      </p:sp>
    </p:spTree>
    <p:extLst>
      <p:ext uri="{BB962C8B-B14F-4D97-AF65-F5344CB8AC3E}">
        <p14:creationId xmlns:p14="http://schemas.microsoft.com/office/powerpoint/2010/main" val="147765316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229600" cy="1143000"/>
          </a:xfrm>
        </p:spPr>
        <p:txBody>
          <a:bodyPr/>
          <a:lstStyle/>
          <a:p>
            <a:r>
              <a:rPr lang="en-US" dirty="0" smtClean="0"/>
              <a:t>Click to edit Master title style</a:t>
            </a:r>
            <a:endParaRPr lang="en-US" dirty="0"/>
          </a:p>
        </p:txBody>
      </p:sp>
      <p:sp>
        <p:nvSpPr>
          <p:cNvPr id="6" name="Footer Placeholder 5"/>
          <p:cNvSpPr>
            <a:spLocks noGrp="1" noChangeArrowheads="1"/>
          </p:cNvSpPr>
          <p:nvPr>
            <p:ph type="ftr" sz="quarter" idx="3"/>
          </p:nvPr>
        </p:nvSpPr>
        <p:spPr>
          <a:xfrm>
            <a:off x="838200" y="6248399"/>
            <a:ext cx="7162800" cy="381000"/>
          </a:xfrm>
          <a:prstGeom prst="rect">
            <a:avLst/>
          </a:prstGeom>
          <a:ln/>
        </p:spPr>
        <p:txBody>
          <a:bodyPr anchor="ctr" anchorCtr="0">
            <a:normAutofit/>
          </a:bodyPr>
          <a:lstStyle>
            <a:lvl1pPr algn="ctr">
              <a:defRPr>
                <a:latin typeface="+mj-lt"/>
              </a:defRPr>
            </a:lvl1pPr>
          </a:lstStyle>
          <a:p>
            <a:pPr>
              <a:defRPr/>
            </a:pPr>
            <a:r>
              <a:rPr lang="en-US" smtClean="0">
                <a:solidFill>
                  <a:srgbClr val="000000"/>
                </a:solidFill>
              </a:rPr>
              <a:t>Athens Area Chamber of Commerce</a:t>
            </a:r>
            <a:endParaRPr lang="en-US" sz="1200" dirty="0">
              <a:solidFill>
                <a:srgbClr val="000000"/>
              </a:solidFill>
            </a:endParaRPr>
          </a:p>
        </p:txBody>
      </p:sp>
    </p:spTree>
    <p:extLst>
      <p:ext uri="{BB962C8B-B14F-4D97-AF65-F5344CB8AC3E}">
        <p14:creationId xmlns:p14="http://schemas.microsoft.com/office/powerpoint/2010/main" val="252380635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Two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Content Placeholder 5"/>
          <p:cNvSpPr>
            <a:spLocks noGrp="1"/>
          </p:cNvSpPr>
          <p:nvPr userDrawn="1">
            <p:ph idx="1" hasCustomPrompt="1"/>
          </p:nvPr>
        </p:nvSpPr>
        <p:spPr>
          <a:xfrm>
            <a:off x="457200" y="1524000"/>
            <a:ext cx="8153400" cy="4495800"/>
          </a:xfrm>
        </p:spPr>
        <p:txBody>
          <a:bodyPr numCol="2"/>
          <a:lstStyle>
            <a:lvl3pPr>
              <a:defRPr/>
            </a:lvl3pPr>
          </a:lstStyle>
          <a:p>
            <a:pPr>
              <a:buNone/>
            </a:pPr>
            <a:r>
              <a:rPr lang="en-US" dirty="0" smtClean="0"/>
              <a:t>Column One</a:t>
            </a:r>
          </a:p>
          <a:p>
            <a:r>
              <a:rPr lang="en-US" dirty="0" smtClean="0"/>
              <a:t>1</a:t>
            </a:r>
          </a:p>
          <a:p>
            <a:pPr lvl="1"/>
            <a:r>
              <a:rPr lang="en-US" dirty="0" smtClean="0"/>
              <a:t>a</a:t>
            </a:r>
          </a:p>
          <a:p>
            <a:pPr lvl="1"/>
            <a:r>
              <a:rPr lang="en-US" dirty="0" smtClean="0"/>
              <a:t>b</a:t>
            </a:r>
          </a:p>
          <a:p>
            <a:pPr lvl="2"/>
            <a:r>
              <a:rPr lang="en-US" dirty="0" err="1" smtClean="0"/>
              <a:t>i</a:t>
            </a:r>
            <a:endParaRPr lang="en-US" dirty="0" smtClean="0"/>
          </a:p>
          <a:p>
            <a:pPr lvl="2"/>
            <a:r>
              <a:rPr lang="en-US" dirty="0" smtClean="0"/>
              <a:t>Ii</a:t>
            </a:r>
          </a:p>
          <a:p>
            <a:pPr lvl="2"/>
            <a:endParaRPr lang="en-US" dirty="0" smtClean="0"/>
          </a:p>
          <a:p>
            <a:pPr lvl="2">
              <a:buNone/>
            </a:pPr>
            <a:endParaRPr lang="en-US" dirty="0" smtClean="0"/>
          </a:p>
          <a:p>
            <a:pPr>
              <a:buNone/>
            </a:pPr>
            <a:r>
              <a:rPr lang="en-US" dirty="0" smtClean="0"/>
              <a:t>Column Two</a:t>
            </a:r>
          </a:p>
          <a:p>
            <a:r>
              <a:rPr lang="en-US" dirty="0" smtClean="0"/>
              <a:t>2</a:t>
            </a:r>
            <a:endParaRPr lang="en-US" dirty="0"/>
          </a:p>
        </p:txBody>
      </p:sp>
      <p:sp>
        <p:nvSpPr>
          <p:cNvPr id="5" name="Rectangle 5"/>
          <p:cNvSpPr>
            <a:spLocks noGrp="1" noChangeArrowheads="1"/>
          </p:cNvSpPr>
          <p:nvPr>
            <p:ph type="ftr" sz="quarter" idx="3"/>
          </p:nvPr>
        </p:nvSpPr>
        <p:spPr>
          <a:xfrm>
            <a:off x="838200" y="6248399"/>
            <a:ext cx="7162800" cy="381000"/>
          </a:xfrm>
          <a:prstGeom prst="rect">
            <a:avLst/>
          </a:prstGeom>
          <a:ln/>
        </p:spPr>
        <p:txBody>
          <a:bodyPr anchor="ctr" anchorCtr="0">
            <a:normAutofit/>
          </a:bodyPr>
          <a:lstStyle>
            <a:lvl1pPr algn="ctr">
              <a:defRPr>
                <a:latin typeface="+mj-lt"/>
              </a:defRPr>
            </a:lvl1pPr>
          </a:lstStyle>
          <a:p>
            <a:pPr>
              <a:defRPr/>
            </a:pPr>
            <a:r>
              <a:rPr lang="en-US" smtClean="0">
                <a:solidFill>
                  <a:srgbClr val="000000"/>
                </a:solidFill>
              </a:rPr>
              <a:t>Athens Area Chamber of Commerce</a:t>
            </a:r>
            <a:endParaRPr lang="en-US" sz="1200" dirty="0">
              <a:solidFill>
                <a:srgbClr val="000000"/>
              </a:solidFill>
            </a:endParaRPr>
          </a:p>
        </p:txBody>
      </p:sp>
    </p:spTree>
    <p:extLst>
      <p:ext uri="{BB962C8B-B14F-4D97-AF65-F5344CB8AC3E}">
        <p14:creationId xmlns:p14="http://schemas.microsoft.com/office/powerpoint/2010/main" val="329078593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ubtitle and Two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Content Placeholder 5"/>
          <p:cNvSpPr>
            <a:spLocks noGrp="1"/>
          </p:cNvSpPr>
          <p:nvPr userDrawn="1">
            <p:ph idx="1" hasCustomPrompt="1"/>
          </p:nvPr>
        </p:nvSpPr>
        <p:spPr>
          <a:xfrm>
            <a:off x="457200" y="2209800"/>
            <a:ext cx="8153400" cy="3810000"/>
          </a:xfrm>
        </p:spPr>
        <p:txBody>
          <a:bodyPr numCol="2"/>
          <a:lstStyle>
            <a:lvl3pPr>
              <a:defRPr/>
            </a:lvl3pPr>
          </a:lstStyle>
          <a:p>
            <a:pPr>
              <a:buNone/>
            </a:pPr>
            <a:r>
              <a:rPr lang="en-US" dirty="0" smtClean="0"/>
              <a:t>Column One</a:t>
            </a:r>
          </a:p>
          <a:p>
            <a:r>
              <a:rPr lang="en-US" dirty="0" smtClean="0"/>
              <a:t>1</a:t>
            </a:r>
          </a:p>
          <a:p>
            <a:pPr lvl="1"/>
            <a:r>
              <a:rPr lang="en-US" dirty="0" smtClean="0"/>
              <a:t>a</a:t>
            </a:r>
          </a:p>
          <a:p>
            <a:pPr lvl="1"/>
            <a:r>
              <a:rPr lang="en-US" dirty="0" smtClean="0"/>
              <a:t>b</a:t>
            </a:r>
          </a:p>
          <a:p>
            <a:pPr lvl="2"/>
            <a:r>
              <a:rPr lang="en-US" dirty="0" err="1" smtClean="0"/>
              <a:t>i</a:t>
            </a:r>
            <a:endParaRPr lang="en-US" dirty="0" smtClean="0"/>
          </a:p>
          <a:p>
            <a:pPr lvl="2"/>
            <a:r>
              <a:rPr lang="en-US" dirty="0" smtClean="0"/>
              <a:t>Ii</a:t>
            </a:r>
          </a:p>
          <a:p>
            <a:pPr lvl="2">
              <a:buNone/>
            </a:pPr>
            <a:endParaRPr lang="en-US" dirty="0" smtClean="0"/>
          </a:p>
          <a:p>
            <a:pPr>
              <a:buNone/>
            </a:pPr>
            <a:r>
              <a:rPr lang="en-US" dirty="0" smtClean="0"/>
              <a:t>Column Two</a:t>
            </a:r>
          </a:p>
          <a:p>
            <a:r>
              <a:rPr lang="en-US" dirty="0" smtClean="0"/>
              <a:t>2</a:t>
            </a:r>
            <a:endParaRPr lang="en-US" dirty="0"/>
          </a:p>
        </p:txBody>
      </p:sp>
      <p:sp>
        <p:nvSpPr>
          <p:cNvPr id="7" name="Text Placeholder 10"/>
          <p:cNvSpPr>
            <a:spLocks noGrp="1"/>
          </p:cNvSpPr>
          <p:nvPr>
            <p:ph type="body" sz="quarter" idx="11" hasCustomPrompt="1"/>
          </p:nvPr>
        </p:nvSpPr>
        <p:spPr>
          <a:xfrm>
            <a:off x="457200" y="1447800"/>
            <a:ext cx="8305800" cy="609600"/>
          </a:xfrm>
        </p:spPr>
        <p:txBody>
          <a:bodyPr/>
          <a:lstStyle>
            <a:lvl1pPr algn="ctr">
              <a:buNone/>
              <a:defRPr sz="2400" b="1" i="1" u="sng">
                <a:latin typeface="+mj-lt"/>
              </a:defRPr>
            </a:lvl1pPr>
          </a:lstStyle>
          <a:p>
            <a:pPr lvl="0"/>
            <a:r>
              <a:rPr lang="en-US" sz="2400" b="1" i="1" u="sng" dirty="0" smtClean="0">
                <a:latin typeface="+mj-lt"/>
              </a:rPr>
              <a:t>Subtitle</a:t>
            </a:r>
            <a:endParaRPr lang="en-US" dirty="0"/>
          </a:p>
        </p:txBody>
      </p:sp>
      <p:sp>
        <p:nvSpPr>
          <p:cNvPr id="8" name="Rectangle 5"/>
          <p:cNvSpPr>
            <a:spLocks noGrp="1" noChangeArrowheads="1"/>
          </p:cNvSpPr>
          <p:nvPr>
            <p:ph type="ftr" sz="quarter" idx="3"/>
          </p:nvPr>
        </p:nvSpPr>
        <p:spPr>
          <a:xfrm>
            <a:off x="838200" y="6248399"/>
            <a:ext cx="7162800" cy="381000"/>
          </a:xfrm>
          <a:prstGeom prst="rect">
            <a:avLst/>
          </a:prstGeom>
          <a:ln/>
        </p:spPr>
        <p:txBody>
          <a:bodyPr anchor="ctr" anchorCtr="0">
            <a:normAutofit/>
          </a:bodyPr>
          <a:lstStyle>
            <a:lvl1pPr algn="ctr">
              <a:defRPr>
                <a:latin typeface="+mj-lt"/>
              </a:defRPr>
            </a:lvl1pPr>
          </a:lstStyle>
          <a:p>
            <a:pPr>
              <a:defRPr/>
            </a:pPr>
            <a:r>
              <a:rPr lang="en-US" smtClean="0">
                <a:solidFill>
                  <a:srgbClr val="000000"/>
                </a:solidFill>
              </a:rPr>
              <a:t>Athens Area Chamber of Commerce</a:t>
            </a:r>
            <a:endParaRPr lang="en-US" sz="1200" dirty="0">
              <a:solidFill>
                <a:srgbClr val="000000"/>
              </a:solidFill>
            </a:endParaRPr>
          </a:p>
        </p:txBody>
      </p:sp>
    </p:spTree>
    <p:extLst>
      <p:ext uri="{BB962C8B-B14F-4D97-AF65-F5344CB8AC3E}">
        <p14:creationId xmlns:p14="http://schemas.microsoft.com/office/powerpoint/2010/main" val="6963667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with footer">
    <p:spTree>
      <p:nvGrpSpPr>
        <p:cNvPr id="1" name=""/>
        <p:cNvGrpSpPr/>
        <p:nvPr/>
      </p:nvGrpSpPr>
      <p:grpSpPr>
        <a:xfrm>
          <a:off x="0" y="0"/>
          <a:ext cx="0" cy="0"/>
          <a:chOff x="0" y="0"/>
          <a:chExt cx="0" cy="0"/>
        </a:xfrm>
      </p:grpSpPr>
      <p:sp>
        <p:nvSpPr>
          <p:cNvPr id="3" name="Rectangle 5"/>
          <p:cNvSpPr>
            <a:spLocks noGrp="1" noChangeArrowheads="1"/>
          </p:cNvSpPr>
          <p:nvPr>
            <p:ph type="ftr" sz="quarter" idx="3"/>
          </p:nvPr>
        </p:nvSpPr>
        <p:spPr>
          <a:xfrm>
            <a:off x="838200" y="6248399"/>
            <a:ext cx="7162800" cy="381000"/>
          </a:xfrm>
          <a:prstGeom prst="rect">
            <a:avLst/>
          </a:prstGeom>
          <a:ln/>
        </p:spPr>
        <p:txBody>
          <a:bodyPr anchor="ctr" anchorCtr="0">
            <a:normAutofit/>
          </a:bodyPr>
          <a:lstStyle>
            <a:lvl1pPr algn="ctr">
              <a:defRPr>
                <a:latin typeface="+mj-lt"/>
              </a:defRPr>
            </a:lvl1pPr>
          </a:lstStyle>
          <a:p>
            <a:pPr>
              <a:defRPr/>
            </a:pPr>
            <a:r>
              <a:rPr lang="en-US" smtClean="0">
                <a:solidFill>
                  <a:srgbClr val="000000"/>
                </a:solidFill>
              </a:rPr>
              <a:t>Athens Area Chamber of Commerce</a:t>
            </a:r>
            <a:endParaRPr lang="en-US" sz="1200" dirty="0">
              <a:solidFill>
                <a:srgbClr val="000000"/>
              </a:solidFill>
            </a:endParaRPr>
          </a:p>
        </p:txBody>
      </p:sp>
    </p:spTree>
    <p:extLst>
      <p:ext uri="{BB962C8B-B14F-4D97-AF65-F5344CB8AC3E}">
        <p14:creationId xmlns:p14="http://schemas.microsoft.com/office/powerpoint/2010/main" val="12404597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blank" preserve="1">
  <p:cSld name="Blank - no foo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5020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11" name="TextBox 10"/>
          <p:cNvSpPr txBox="1"/>
          <p:nvPr userDrawn="1"/>
        </p:nvSpPr>
        <p:spPr>
          <a:xfrm>
            <a:off x="0" y="6396335"/>
            <a:ext cx="9144000" cy="461665"/>
          </a:xfrm>
          <a:prstGeom prst="rect">
            <a:avLst/>
          </a:prstGeom>
          <a:solidFill>
            <a:srgbClr val="009969"/>
          </a:solidFill>
          <a:ln w="98425" cmpd="thinThick">
            <a:solidFill>
              <a:srgbClr val="009969"/>
            </a:solidFill>
          </a:ln>
        </p:spPr>
        <p:txBody>
          <a:bodyPr wrap="square" tIns="91440" bIns="91440" rtlCol="0" anchor="ctr" anchorCtr="0">
            <a:spAutoFit/>
          </a:bodyPr>
          <a:lstStyle/>
          <a:p>
            <a:pPr algn="ctr"/>
            <a:r>
              <a:rPr lang="en-US" spc="300" dirty="0" smtClean="0">
                <a:solidFill>
                  <a:srgbClr val="FFFFFF"/>
                </a:solidFill>
                <a:latin typeface="Copperplate Gothic Bold" pitchFamily="34" charset="0"/>
              </a:rPr>
              <a:t>www.transportation.ohio.gov</a:t>
            </a:r>
            <a:endParaRPr lang="en-US" spc="300" dirty="0">
              <a:solidFill>
                <a:srgbClr val="FFFFFF"/>
              </a:solidFill>
              <a:latin typeface="Copperplate Gothic Bold" pitchFamily="34" charset="0"/>
            </a:endParaRPr>
          </a:p>
        </p:txBody>
      </p:sp>
      <p:sp>
        <p:nvSpPr>
          <p:cNvPr id="12" name="TextBox 11"/>
          <p:cNvSpPr txBox="1"/>
          <p:nvPr userDrawn="1"/>
        </p:nvSpPr>
        <p:spPr>
          <a:xfrm>
            <a:off x="137160" y="6031468"/>
            <a:ext cx="8869680" cy="307777"/>
          </a:xfrm>
          <a:prstGeom prst="rect">
            <a:avLst/>
          </a:prstGeom>
          <a:noFill/>
        </p:spPr>
        <p:txBody>
          <a:bodyPr wrap="square" rtlCol="0">
            <a:spAutoFit/>
          </a:bodyPr>
          <a:lstStyle/>
          <a:p>
            <a:pPr>
              <a:tabLst>
                <a:tab pos="8915400" algn="r"/>
              </a:tabLst>
            </a:pPr>
            <a:r>
              <a:rPr lang="en-US" sz="1400" b="1" dirty="0" smtClean="0">
                <a:solidFill>
                  <a:srgbClr val="009969"/>
                </a:solidFill>
                <a:latin typeface="Copperplate Gothic Light" pitchFamily="34" charset="0"/>
                <a:ea typeface="Times New Roman"/>
                <a:cs typeface="CopprplGoth Bd BT"/>
              </a:rPr>
              <a:t>John R. Kasich, </a:t>
            </a:r>
            <a:r>
              <a:rPr lang="en-US" sz="1400" dirty="0" smtClean="0">
                <a:solidFill>
                  <a:srgbClr val="009969"/>
                </a:solidFill>
                <a:latin typeface="Copperplate Gothic Light" pitchFamily="34" charset="0"/>
                <a:ea typeface="Times New Roman"/>
                <a:cs typeface="CopprplGoth Bd BT"/>
              </a:rPr>
              <a:t>Governor	</a:t>
            </a:r>
            <a:r>
              <a:rPr lang="en-US" sz="1400" b="1" dirty="0" smtClean="0">
                <a:solidFill>
                  <a:srgbClr val="009969"/>
                </a:solidFill>
                <a:latin typeface="Copperplate Gothic Light" pitchFamily="34" charset="0"/>
                <a:ea typeface="Times New Roman"/>
                <a:cs typeface="CopprplGoth Bd BT"/>
              </a:rPr>
              <a:t>Jerry Wray, </a:t>
            </a:r>
            <a:r>
              <a:rPr lang="en-US" sz="1400" dirty="0" smtClean="0">
                <a:solidFill>
                  <a:srgbClr val="009969"/>
                </a:solidFill>
                <a:latin typeface="Copperplate Gothic Light" pitchFamily="34" charset="0"/>
                <a:ea typeface="Times New Roman"/>
                <a:cs typeface="CopprplGoth Bd BT"/>
              </a:rPr>
              <a:t>Director</a:t>
            </a:r>
            <a:endParaRPr lang="en-US" sz="1400" dirty="0">
              <a:solidFill>
                <a:srgbClr val="009969"/>
              </a:solidFill>
              <a:latin typeface="Copperplate Gothic Light" pitchFamily="34" charset="0"/>
              <a:ea typeface="Times New Roman"/>
              <a:cs typeface="CopprplGoth Bd BT"/>
            </a:endParaRPr>
          </a:p>
        </p:txBody>
      </p:sp>
      <p:sp>
        <p:nvSpPr>
          <p:cNvPr id="6" name="Rectangle 4"/>
          <p:cNvSpPr>
            <a:spLocks noChangeArrowheads="1"/>
          </p:cNvSpPr>
          <p:nvPr userDrawn="1"/>
        </p:nvSpPr>
        <p:spPr bwMode="auto">
          <a:xfrm>
            <a:off x="1449388" y="2632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tabLst>
                <a:tab pos="2743200" algn="ctr"/>
                <a:tab pos="5486400" algn="r"/>
              </a:tabLst>
            </a:pPr>
            <a:endParaRPr lang="en-US" smtClean="0">
              <a:solidFill>
                <a:srgbClr val="000000"/>
              </a:solidFill>
              <a:latin typeface="Arial" pitchFamily="34" charset="0"/>
              <a:cs typeface="Arial" pitchFamily="34" charset="0"/>
            </a:endParaRPr>
          </a:p>
        </p:txBody>
      </p:sp>
      <p:sp>
        <p:nvSpPr>
          <p:cNvPr id="7" name="Rectangle 6"/>
          <p:cNvSpPr/>
          <p:nvPr userDrawn="1"/>
        </p:nvSpPr>
        <p:spPr>
          <a:xfrm>
            <a:off x="0" y="0"/>
            <a:ext cx="9144000" cy="763286"/>
          </a:xfrm>
          <a:prstGeom prst="rect">
            <a:avLst/>
          </a:prstGeom>
          <a:solidFill>
            <a:srgbClr val="009969"/>
          </a:solidFill>
          <a:ln w="127000" cmpd="thinThick">
            <a:solidFill>
              <a:srgbClr val="009969"/>
            </a:solidFill>
          </a:ln>
        </p:spPr>
        <p:txBody>
          <a:bodyPr wrap="square" lIns="0" tIns="274320" rIns="0" bIns="91440" anchor="ctr" anchorCtr="0">
            <a:spAutoFit/>
          </a:bodyPr>
          <a:lstStyle/>
          <a:p>
            <a:pPr algn="ctr">
              <a:lnSpc>
                <a:spcPct val="80000"/>
              </a:lnSpc>
              <a:spcBef>
                <a:spcPts val="0"/>
              </a:spcBef>
              <a:spcAft>
                <a:spcPts val="0"/>
              </a:spcAft>
              <a:tabLst>
                <a:tab pos="2743200" algn="ctr"/>
                <a:tab pos="5486400" algn="r"/>
              </a:tabLst>
            </a:pPr>
            <a:r>
              <a:rPr lang="en-US" sz="3200" dirty="0" smtClean="0">
                <a:solidFill>
                  <a:srgbClr val="FFFFFF"/>
                </a:solidFill>
                <a:latin typeface="Copperplate Gothic Bold" pitchFamily="34" charset="0"/>
                <a:ea typeface="Times New Roman"/>
                <a:cs typeface="CopprplGoth Bd BT"/>
              </a:rPr>
              <a:t>Ohio Department of 	Transportation</a:t>
            </a:r>
            <a:endParaRPr lang="en-US" sz="3200" dirty="0">
              <a:solidFill>
                <a:srgbClr val="FFFFFF"/>
              </a:solidFill>
              <a:latin typeface="Copperplate Gothic Bold" pitchFamily="34" charset="0"/>
              <a:ea typeface="Times New Roman"/>
              <a:cs typeface="CopprplGoth Bd BT"/>
            </a:endParaRPr>
          </a:p>
        </p:txBody>
      </p:sp>
      <p:pic>
        <p:nvPicPr>
          <p:cNvPr id="18" name="Picture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43200" y="2590800"/>
            <a:ext cx="3657600" cy="3657600"/>
          </a:xfrm>
          <a:prstGeom prst="rect">
            <a:avLst/>
          </a:prstGeom>
        </p:spPr>
      </p:pic>
    </p:spTree>
    <p:extLst>
      <p:ext uri="{BB962C8B-B14F-4D97-AF65-F5344CB8AC3E}">
        <p14:creationId xmlns:p14="http://schemas.microsoft.com/office/powerpoint/2010/main" val="3421538023"/>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14400"/>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b="0">
                <a:latin typeface="Copperplate Gothic Light" pitchFamily="34" charset="0"/>
              </a:defRPr>
            </a:lvl1pPr>
            <a:lvl2pPr>
              <a:defRPr>
                <a:latin typeface="Copperplate Gothic Light" pitchFamily="34" charset="0"/>
              </a:defRPr>
            </a:lvl2pPr>
            <a:lvl3pPr>
              <a:defRPr>
                <a:latin typeface="Copperplate Gothic Light" pitchFamily="34" charset="0"/>
              </a:defRPr>
            </a:lvl3pPr>
            <a:lvl4pPr>
              <a:defRPr>
                <a:latin typeface="Copperplate Gothic Light" pitchFamily="34" charset="0"/>
              </a:defRPr>
            </a:lvl4pPr>
            <a:lvl5pPr>
              <a:defRPr>
                <a:latin typeface="Copperplate Gothic Ligh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
          <p:cNvSpPr>
            <a:spLocks noGrp="1" noChangeArrowheads="1"/>
          </p:cNvSpPr>
          <p:nvPr>
            <p:ph type="ftr" sz="quarter" idx="3"/>
          </p:nvPr>
        </p:nvSpPr>
        <p:spPr>
          <a:xfrm>
            <a:off x="853440" y="6324600"/>
            <a:ext cx="7376160" cy="365760"/>
          </a:xfrm>
          <a:prstGeom prst="rect">
            <a:avLst/>
          </a:prstGeom>
          <a:ln/>
        </p:spPr>
        <p:txBody>
          <a:bodyPr tIns="0" bIns="0" anchor="ctr" anchorCtr="0">
            <a:normAutofit/>
          </a:bodyPr>
          <a:lstStyle>
            <a:lvl1pPr algn="l">
              <a:defRPr sz="1400" b="0">
                <a:solidFill>
                  <a:srgbClr val="009969"/>
                </a:solidFill>
                <a:latin typeface="Copperplate Gothic Bold" pitchFamily="34" charset="0"/>
              </a:defRPr>
            </a:lvl1pPr>
          </a:lstStyle>
          <a:p>
            <a:pPr algn="ctr">
              <a:defRPr/>
            </a:pPr>
            <a:r>
              <a:rPr lang="en-US" smtClean="0"/>
              <a:t>Athens Area Chamber of Commerce</a:t>
            </a:r>
            <a:endParaRPr lang="en-US" dirty="0"/>
          </a:p>
        </p:txBody>
      </p:sp>
    </p:spTree>
    <p:extLst>
      <p:ext uri="{BB962C8B-B14F-4D97-AF65-F5344CB8AC3E}">
        <p14:creationId xmlns:p14="http://schemas.microsoft.com/office/powerpoint/2010/main" val="3065895138"/>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229600" cy="3886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11" name="Text Placeholder 10"/>
          <p:cNvSpPr>
            <a:spLocks noGrp="1"/>
          </p:cNvSpPr>
          <p:nvPr>
            <p:ph type="body" sz="quarter" idx="11" hasCustomPrompt="1"/>
          </p:nvPr>
        </p:nvSpPr>
        <p:spPr>
          <a:xfrm>
            <a:off x="457200" y="1447800"/>
            <a:ext cx="8305800" cy="609600"/>
          </a:xfrm>
        </p:spPr>
        <p:txBody>
          <a:bodyPr/>
          <a:lstStyle>
            <a:lvl1pPr algn="ctr">
              <a:buNone/>
              <a:defRPr sz="2400" b="0" i="1" u="sng" baseline="0">
                <a:latin typeface="+mj-lt"/>
              </a:defRPr>
            </a:lvl1pPr>
          </a:lstStyle>
          <a:p>
            <a:pPr lvl="0"/>
            <a:r>
              <a:rPr lang="en-US" sz="2400" b="1" i="1" u="sng" dirty="0" smtClean="0">
                <a:latin typeface="+mj-lt"/>
              </a:rPr>
              <a:t>Subtitle</a:t>
            </a:r>
            <a:endParaRPr lang="en-US" dirty="0"/>
          </a:p>
        </p:txBody>
      </p:sp>
      <p:sp>
        <p:nvSpPr>
          <p:cNvPr id="6" name="Footer Placeholder 5"/>
          <p:cNvSpPr>
            <a:spLocks noGrp="1" noChangeArrowheads="1"/>
          </p:cNvSpPr>
          <p:nvPr>
            <p:ph type="ftr" sz="quarter" idx="3"/>
          </p:nvPr>
        </p:nvSpPr>
        <p:spPr>
          <a:xfrm>
            <a:off x="853440" y="6324600"/>
            <a:ext cx="7376160" cy="365760"/>
          </a:xfrm>
          <a:prstGeom prst="rect">
            <a:avLst/>
          </a:prstGeom>
          <a:ln/>
        </p:spPr>
        <p:txBody>
          <a:bodyPr tIns="0" bIns="0" anchor="ctr" anchorCtr="0">
            <a:normAutofit/>
          </a:bodyPr>
          <a:lstStyle>
            <a:lvl1pPr algn="l">
              <a:defRPr sz="1400" b="0">
                <a:solidFill>
                  <a:srgbClr val="009969"/>
                </a:solidFill>
                <a:latin typeface="Copperplate Gothic Bold" pitchFamily="34" charset="0"/>
              </a:defRPr>
            </a:lvl1pPr>
          </a:lstStyle>
          <a:p>
            <a:pPr algn="ctr">
              <a:defRPr/>
            </a:pPr>
            <a:r>
              <a:rPr lang="en-US" smtClean="0"/>
              <a:t>Athens Area Chamber of Commerce</a:t>
            </a:r>
            <a:endParaRPr lang="en-US" dirty="0"/>
          </a:p>
        </p:txBody>
      </p:sp>
    </p:spTree>
    <p:extLst>
      <p:ext uri="{BB962C8B-B14F-4D97-AF65-F5344CB8AC3E}">
        <p14:creationId xmlns:p14="http://schemas.microsoft.com/office/powerpoint/2010/main" val="20472404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tIns="274320"/>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457200" indent="-457200">
              <a:buFontTx/>
              <a:buBlip>
                <a:blip r:embed="rId2"/>
              </a:buBlip>
              <a:defRPr b="1"/>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5"/>
          <p:cNvSpPr>
            <a:spLocks noGrp="1" noChangeArrowheads="1"/>
          </p:cNvSpPr>
          <p:nvPr>
            <p:ph type="ftr" sz="quarter" idx="3"/>
          </p:nvPr>
        </p:nvSpPr>
        <p:spPr>
          <a:xfrm>
            <a:off x="831614" y="6346612"/>
            <a:ext cx="6940786" cy="365760"/>
          </a:xfrm>
          <a:prstGeom prst="rect">
            <a:avLst/>
          </a:prstGeom>
          <a:ln/>
        </p:spPr>
        <p:txBody>
          <a:bodyPr anchor="ctr" anchorCtr="0">
            <a:normAutofit/>
          </a:bodyPr>
          <a:lstStyle>
            <a:lvl1pPr algn="l">
              <a:defRPr sz="1400" b="1" spc="100" baseline="0">
                <a:solidFill>
                  <a:srgbClr val="009969"/>
                </a:solidFill>
                <a:latin typeface="+mn-lt"/>
              </a:defRPr>
            </a:lvl1pPr>
          </a:lstStyle>
          <a:p>
            <a:pPr algn="ctr">
              <a:defRPr/>
            </a:pPr>
            <a:r>
              <a:rPr lang="en-US" smtClean="0"/>
              <a:t>Athens Area Chamber of Commerce</a:t>
            </a:r>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229600" cy="1143000"/>
          </a:xfrm>
        </p:spPr>
        <p:txBody>
          <a:bodyPr/>
          <a:lstStyle/>
          <a:p>
            <a:r>
              <a:rPr lang="en-US" dirty="0" smtClean="0"/>
              <a:t>Click to edit Master title style</a:t>
            </a:r>
            <a:endParaRPr lang="en-US" dirty="0"/>
          </a:p>
        </p:txBody>
      </p:sp>
      <p:sp>
        <p:nvSpPr>
          <p:cNvPr id="4" name="Rectangle 5"/>
          <p:cNvSpPr>
            <a:spLocks noGrp="1" noChangeArrowheads="1"/>
          </p:cNvSpPr>
          <p:nvPr>
            <p:ph type="ftr" sz="quarter" idx="3"/>
          </p:nvPr>
        </p:nvSpPr>
        <p:spPr>
          <a:xfrm>
            <a:off x="853440" y="6324600"/>
            <a:ext cx="7376160" cy="365760"/>
          </a:xfrm>
          <a:prstGeom prst="rect">
            <a:avLst/>
          </a:prstGeom>
          <a:ln/>
        </p:spPr>
        <p:txBody>
          <a:bodyPr tIns="0" bIns="0" anchor="ctr" anchorCtr="0">
            <a:normAutofit/>
          </a:bodyPr>
          <a:lstStyle>
            <a:lvl1pPr algn="l">
              <a:defRPr sz="1400" b="0">
                <a:solidFill>
                  <a:srgbClr val="009969"/>
                </a:solidFill>
                <a:latin typeface="Copperplate Gothic Bold" pitchFamily="34" charset="0"/>
              </a:defRPr>
            </a:lvl1pPr>
          </a:lstStyle>
          <a:p>
            <a:pPr algn="ctr">
              <a:defRPr/>
            </a:pPr>
            <a:r>
              <a:rPr lang="en-US" smtClean="0"/>
              <a:t>Athens Area Chamber of Commerce</a:t>
            </a:r>
            <a:endParaRPr lang="en-US" dirty="0"/>
          </a:p>
        </p:txBody>
      </p:sp>
    </p:spTree>
    <p:extLst>
      <p:ext uri="{BB962C8B-B14F-4D97-AF65-F5344CB8AC3E}">
        <p14:creationId xmlns:p14="http://schemas.microsoft.com/office/powerpoint/2010/main" val="63510646"/>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Two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Content Placeholder 5"/>
          <p:cNvSpPr>
            <a:spLocks noGrp="1"/>
          </p:cNvSpPr>
          <p:nvPr userDrawn="1">
            <p:ph idx="1" hasCustomPrompt="1"/>
          </p:nvPr>
        </p:nvSpPr>
        <p:spPr>
          <a:xfrm>
            <a:off x="457200" y="1524000"/>
            <a:ext cx="8153400" cy="4495800"/>
          </a:xfrm>
        </p:spPr>
        <p:txBody>
          <a:bodyPr numCol="2"/>
          <a:lstStyle>
            <a:lvl3pPr>
              <a:defRPr/>
            </a:lvl3pPr>
          </a:lstStyle>
          <a:p>
            <a:pPr>
              <a:buNone/>
            </a:pPr>
            <a:r>
              <a:rPr lang="en-US" dirty="0" smtClean="0"/>
              <a:t>Column One</a:t>
            </a:r>
          </a:p>
          <a:p>
            <a:r>
              <a:rPr lang="en-US" dirty="0" smtClean="0"/>
              <a:t>1</a:t>
            </a:r>
          </a:p>
          <a:p>
            <a:pPr lvl="1"/>
            <a:r>
              <a:rPr lang="en-US" dirty="0" smtClean="0"/>
              <a:t>a</a:t>
            </a:r>
          </a:p>
          <a:p>
            <a:pPr lvl="1"/>
            <a:r>
              <a:rPr lang="en-US" dirty="0" smtClean="0"/>
              <a:t>b</a:t>
            </a:r>
          </a:p>
          <a:p>
            <a:pPr lvl="2"/>
            <a:r>
              <a:rPr lang="en-US" dirty="0" err="1" smtClean="0"/>
              <a:t>i</a:t>
            </a:r>
            <a:endParaRPr lang="en-US" dirty="0" smtClean="0"/>
          </a:p>
          <a:p>
            <a:pPr lvl="2"/>
            <a:r>
              <a:rPr lang="en-US" dirty="0" smtClean="0"/>
              <a:t>Ii</a:t>
            </a:r>
          </a:p>
          <a:p>
            <a:pPr lvl="2"/>
            <a:endParaRPr lang="en-US" dirty="0" smtClean="0"/>
          </a:p>
          <a:p>
            <a:pPr lvl="2">
              <a:buNone/>
            </a:pPr>
            <a:endParaRPr lang="en-US" dirty="0" smtClean="0"/>
          </a:p>
          <a:p>
            <a:pPr>
              <a:buNone/>
            </a:pPr>
            <a:r>
              <a:rPr lang="en-US" dirty="0" smtClean="0"/>
              <a:t>Column Two</a:t>
            </a:r>
          </a:p>
          <a:p>
            <a:r>
              <a:rPr lang="en-US" dirty="0" smtClean="0"/>
              <a:t>2</a:t>
            </a:r>
            <a:endParaRPr lang="en-US" dirty="0"/>
          </a:p>
        </p:txBody>
      </p:sp>
      <p:sp>
        <p:nvSpPr>
          <p:cNvPr id="5" name="Rectangle 5"/>
          <p:cNvSpPr>
            <a:spLocks noGrp="1" noChangeArrowheads="1"/>
          </p:cNvSpPr>
          <p:nvPr>
            <p:ph type="ftr" sz="quarter" idx="3"/>
          </p:nvPr>
        </p:nvSpPr>
        <p:spPr>
          <a:xfrm>
            <a:off x="853440" y="6324600"/>
            <a:ext cx="7376160" cy="365760"/>
          </a:xfrm>
          <a:prstGeom prst="rect">
            <a:avLst/>
          </a:prstGeom>
          <a:ln/>
        </p:spPr>
        <p:txBody>
          <a:bodyPr tIns="0" bIns="0" anchor="ctr" anchorCtr="0">
            <a:normAutofit/>
          </a:bodyPr>
          <a:lstStyle>
            <a:lvl1pPr algn="l">
              <a:defRPr sz="1400" b="0">
                <a:solidFill>
                  <a:srgbClr val="009969"/>
                </a:solidFill>
                <a:latin typeface="Copperplate Gothic Bold" pitchFamily="34" charset="0"/>
              </a:defRPr>
            </a:lvl1pPr>
          </a:lstStyle>
          <a:p>
            <a:pPr algn="ctr">
              <a:defRPr/>
            </a:pPr>
            <a:r>
              <a:rPr lang="en-US" smtClean="0"/>
              <a:t>Athens Area Chamber of Commerce</a:t>
            </a:r>
            <a:endParaRPr lang="en-US" dirty="0"/>
          </a:p>
        </p:txBody>
      </p:sp>
    </p:spTree>
    <p:extLst>
      <p:ext uri="{BB962C8B-B14F-4D97-AF65-F5344CB8AC3E}">
        <p14:creationId xmlns:p14="http://schemas.microsoft.com/office/powerpoint/2010/main" val="3503041033"/>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Subtitle and Two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Content Placeholder 5"/>
          <p:cNvSpPr>
            <a:spLocks noGrp="1"/>
          </p:cNvSpPr>
          <p:nvPr userDrawn="1">
            <p:ph idx="1" hasCustomPrompt="1"/>
          </p:nvPr>
        </p:nvSpPr>
        <p:spPr>
          <a:xfrm>
            <a:off x="457200" y="2209800"/>
            <a:ext cx="8153400" cy="3810000"/>
          </a:xfrm>
        </p:spPr>
        <p:txBody>
          <a:bodyPr numCol="2"/>
          <a:lstStyle>
            <a:lvl3pPr>
              <a:defRPr/>
            </a:lvl3pPr>
          </a:lstStyle>
          <a:p>
            <a:pPr>
              <a:buNone/>
            </a:pPr>
            <a:r>
              <a:rPr lang="en-US" dirty="0" smtClean="0"/>
              <a:t>Column One</a:t>
            </a:r>
          </a:p>
          <a:p>
            <a:r>
              <a:rPr lang="en-US" dirty="0" smtClean="0"/>
              <a:t>1</a:t>
            </a:r>
          </a:p>
          <a:p>
            <a:pPr lvl="1"/>
            <a:r>
              <a:rPr lang="en-US" dirty="0" smtClean="0"/>
              <a:t>a</a:t>
            </a:r>
          </a:p>
          <a:p>
            <a:pPr lvl="1"/>
            <a:r>
              <a:rPr lang="en-US" dirty="0" smtClean="0"/>
              <a:t>b</a:t>
            </a:r>
          </a:p>
          <a:p>
            <a:pPr lvl="2"/>
            <a:r>
              <a:rPr lang="en-US" dirty="0" err="1" smtClean="0"/>
              <a:t>i</a:t>
            </a:r>
            <a:endParaRPr lang="en-US" dirty="0" smtClean="0"/>
          </a:p>
          <a:p>
            <a:pPr lvl="2"/>
            <a:r>
              <a:rPr lang="en-US" dirty="0" smtClean="0"/>
              <a:t>Ii</a:t>
            </a:r>
          </a:p>
          <a:p>
            <a:pPr lvl="2">
              <a:buNone/>
            </a:pPr>
            <a:endParaRPr lang="en-US" dirty="0" smtClean="0"/>
          </a:p>
          <a:p>
            <a:pPr>
              <a:buNone/>
            </a:pPr>
            <a:r>
              <a:rPr lang="en-US" dirty="0" smtClean="0"/>
              <a:t>Column Two</a:t>
            </a:r>
          </a:p>
          <a:p>
            <a:r>
              <a:rPr lang="en-US" dirty="0" smtClean="0"/>
              <a:t>2</a:t>
            </a:r>
            <a:endParaRPr lang="en-US" dirty="0"/>
          </a:p>
        </p:txBody>
      </p:sp>
      <p:sp>
        <p:nvSpPr>
          <p:cNvPr id="7" name="Text Placeholder 10"/>
          <p:cNvSpPr>
            <a:spLocks noGrp="1"/>
          </p:cNvSpPr>
          <p:nvPr>
            <p:ph type="body" sz="quarter" idx="11" hasCustomPrompt="1"/>
          </p:nvPr>
        </p:nvSpPr>
        <p:spPr>
          <a:xfrm>
            <a:off x="457200" y="1447800"/>
            <a:ext cx="8305800" cy="609600"/>
          </a:xfrm>
        </p:spPr>
        <p:txBody>
          <a:bodyPr/>
          <a:lstStyle>
            <a:lvl1pPr algn="ctr">
              <a:buNone/>
              <a:defRPr sz="2400" b="1" i="1" u="sng">
                <a:latin typeface="+mj-lt"/>
              </a:defRPr>
            </a:lvl1pPr>
          </a:lstStyle>
          <a:p>
            <a:pPr lvl="0"/>
            <a:r>
              <a:rPr lang="en-US" sz="2400" b="1" i="1" u="sng" dirty="0" smtClean="0">
                <a:latin typeface="+mj-lt"/>
              </a:rPr>
              <a:t>Subtitle</a:t>
            </a:r>
            <a:endParaRPr lang="en-US" dirty="0"/>
          </a:p>
        </p:txBody>
      </p:sp>
      <p:sp>
        <p:nvSpPr>
          <p:cNvPr id="8" name="Rectangle 5"/>
          <p:cNvSpPr>
            <a:spLocks noGrp="1" noChangeArrowheads="1"/>
          </p:cNvSpPr>
          <p:nvPr>
            <p:ph type="ftr" sz="quarter" idx="3"/>
          </p:nvPr>
        </p:nvSpPr>
        <p:spPr>
          <a:xfrm>
            <a:off x="853440" y="6324600"/>
            <a:ext cx="7376160" cy="365760"/>
          </a:xfrm>
          <a:prstGeom prst="rect">
            <a:avLst/>
          </a:prstGeom>
          <a:ln/>
        </p:spPr>
        <p:txBody>
          <a:bodyPr tIns="0" bIns="0" anchor="ctr" anchorCtr="0">
            <a:normAutofit/>
          </a:bodyPr>
          <a:lstStyle>
            <a:lvl1pPr algn="l">
              <a:defRPr sz="1400" b="0">
                <a:solidFill>
                  <a:srgbClr val="009969"/>
                </a:solidFill>
                <a:latin typeface="Copperplate Gothic Bold" pitchFamily="34" charset="0"/>
              </a:defRPr>
            </a:lvl1pPr>
          </a:lstStyle>
          <a:p>
            <a:pPr algn="ctr">
              <a:defRPr/>
            </a:pPr>
            <a:r>
              <a:rPr lang="en-US" smtClean="0"/>
              <a:t>Athens Area Chamber of Commerce</a:t>
            </a:r>
            <a:endParaRPr lang="en-US" dirty="0"/>
          </a:p>
        </p:txBody>
      </p:sp>
    </p:spTree>
    <p:extLst>
      <p:ext uri="{BB962C8B-B14F-4D97-AF65-F5344CB8AC3E}">
        <p14:creationId xmlns:p14="http://schemas.microsoft.com/office/powerpoint/2010/main" val="2798641372"/>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with footer">
    <p:spTree>
      <p:nvGrpSpPr>
        <p:cNvPr id="1" name=""/>
        <p:cNvGrpSpPr/>
        <p:nvPr/>
      </p:nvGrpSpPr>
      <p:grpSpPr>
        <a:xfrm>
          <a:off x="0" y="0"/>
          <a:ext cx="0" cy="0"/>
          <a:chOff x="0" y="0"/>
          <a:chExt cx="0" cy="0"/>
        </a:xfrm>
      </p:grpSpPr>
      <p:sp>
        <p:nvSpPr>
          <p:cNvPr id="3" name="Rectangle 5"/>
          <p:cNvSpPr>
            <a:spLocks noGrp="1" noChangeArrowheads="1"/>
          </p:cNvSpPr>
          <p:nvPr>
            <p:ph type="ftr" sz="quarter" idx="3"/>
          </p:nvPr>
        </p:nvSpPr>
        <p:spPr>
          <a:xfrm>
            <a:off x="853440" y="6324600"/>
            <a:ext cx="7376160" cy="365760"/>
          </a:xfrm>
          <a:prstGeom prst="rect">
            <a:avLst/>
          </a:prstGeom>
          <a:ln/>
        </p:spPr>
        <p:txBody>
          <a:bodyPr tIns="0" bIns="0" anchor="ctr" anchorCtr="0">
            <a:normAutofit/>
          </a:bodyPr>
          <a:lstStyle>
            <a:lvl1pPr algn="l">
              <a:defRPr sz="1400" b="0">
                <a:solidFill>
                  <a:srgbClr val="009969"/>
                </a:solidFill>
                <a:latin typeface="Copperplate Gothic Bold" pitchFamily="34" charset="0"/>
              </a:defRPr>
            </a:lvl1pPr>
          </a:lstStyle>
          <a:p>
            <a:pPr algn="ctr">
              <a:defRPr/>
            </a:pPr>
            <a:r>
              <a:rPr lang="en-US" smtClean="0"/>
              <a:t>Athens Area Chamber of Commerce</a:t>
            </a:r>
            <a:endParaRPr lang="en-US" dirty="0"/>
          </a:p>
        </p:txBody>
      </p:sp>
    </p:spTree>
    <p:extLst>
      <p:ext uri="{BB962C8B-B14F-4D97-AF65-F5344CB8AC3E}">
        <p14:creationId xmlns:p14="http://schemas.microsoft.com/office/powerpoint/2010/main" val="3610363783"/>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blank" preserve="1">
  <p:cSld name="Blank - no foo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257136837"/>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9140827" cy="6857998"/>
          </a:xfrm>
          <a:prstGeom prst="rect">
            <a:avLst/>
          </a:prstGeom>
        </p:spPr>
      </p:pic>
      <p:sp>
        <p:nvSpPr>
          <p:cNvPr id="2" name="Title 1"/>
          <p:cNvSpPr>
            <a:spLocks noGrp="1"/>
          </p:cNvSpPr>
          <p:nvPr>
            <p:ph type="ctrTitle" hasCustomPrompt="1"/>
          </p:nvPr>
        </p:nvSpPr>
        <p:spPr>
          <a:xfrm>
            <a:off x="685800" y="1524000"/>
            <a:ext cx="7772400" cy="4419600"/>
          </a:xfrm>
        </p:spPr>
        <p:txBody>
          <a:bodyPr/>
          <a:lstStyle>
            <a:lvl1pPr>
              <a:defRPr baseline="0">
                <a:solidFill>
                  <a:schemeClr val="tx1"/>
                </a:solidFill>
              </a:defRPr>
            </a:lvl1pPr>
          </a:lstStyle>
          <a:p>
            <a:r>
              <a:rPr lang="en-US" dirty="0" smtClean="0"/>
              <a:t>Title</a:t>
            </a:r>
            <a:br>
              <a:rPr lang="en-US" dirty="0" smtClean="0"/>
            </a:br>
            <a:r>
              <a:rPr lang="en-US" dirty="0" smtClean="0"/>
              <a:t/>
            </a:r>
            <a:br>
              <a:rPr lang="en-US" dirty="0" smtClean="0"/>
            </a:br>
            <a:r>
              <a:rPr lang="en-US" sz="3200" b="0" dirty="0" smtClean="0"/>
              <a:t>First </a:t>
            </a:r>
            <a:r>
              <a:rPr lang="en-US" sz="3200" b="0" dirty="0" err="1" smtClean="0"/>
              <a:t>Lastname</a:t>
            </a:r>
            <a:r>
              <a:rPr lang="en-US" sz="3200" b="0" dirty="0" smtClean="0"/>
              <a:t/>
            </a:r>
            <a:br>
              <a:rPr lang="en-US" sz="3200" b="0" dirty="0" smtClean="0"/>
            </a:br>
            <a:r>
              <a:rPr lang="en-US" sz="3200" b="0" dirty="0" smtClean="0"/>
              <a:t>Title</a:t>
            </a:r>
            <a:br>
              <a:rPr lang="en-US" sz="3200" b="0" dirty="0" smtClean="0"/>
            </a:br>
            <a:r>
              <a:rPr lang="en-US" sz="3200" b="0" dirty="0" smtClean="0"/>
              <a:t>Division, Office</a:t>
            </a:r>
            <a:endParaRPr lang="en-US" dirty="0"/>
          </a:p>
        </p:txBody>
      </p:sp>
      <p:sp>
        <p:nvSpPr>
          <p:cNvPr id="7" name="Subtitle 2"/>
          <p:cNvSpPr>
            <a:spLocks noGrp="1"/>
          </p:cNvSpPr>
          <p:nvPr userDrawn="1">
            <p:ph type="subTitle" idx="1" hasCustomPrompt="1"/>
          </p:nvPr>
        </p:nvSpPr>
        <p:spPr>
          <a:xfrm>
            <a:off x="685800" y="6019800"/>
            <a:ext cx="7772400" cy="609600"/>
          </a:xfrm>
        </p:spPr>
        <p:txBody>
          <a:bodyPr rtlCol="0" anchor="ctr" anchorCtr="0">
            <a:normAutofit/>
          </a:bodyPr>
          <a:lstStyle>
            <a:lvl1pPr marL="0" indent="0" algn="ctr">
              <a:spcBef>
                <a:spcPts val="0"/>
              </a:spcBef>
              <a:defRPr sz="2400" baseline="0">
                <a:latin typeface="Georgia" pitchFamily="18" charset="0"/>
              </a:defRPr>
            </a:lvl1pPr>
          </a:lstStyle>
          <a:p>
            <a:pPr fontAlgn="auto">
              <a:spcAft>
                <a:spcPts val="0"/>
              </a:spcAft>
              <a:buFont typeface="Arial" pitchFamily="34" charset="0"/>
              <a:buNone/>
              <a:defRPr/>
            </a:pPr>
            <a:r>
              <a:rPr lang="en-US" dirty="0" smtClean="0"/>
              <a:t>Month 0, 2011</a:t>
            </a:r>
          </a:p>
        </p:txBody>
      </p:sp>
      <p:sp>
        <p:nvSpPr>
          <p:cNvPr id="4" name="TextBox 3"/>
          <p:cNvSpPr txBox="1"/>
          <p:nvPr userDrawn="1"/>
        </p:nvSpPr>
        <p:spPr>
          <a:xfrm>
            <a:off x="838200" y="457200"/>
            <a:ext cx="8077200" cy="640080"/>
          </a:xfrm>
          <a:prstGeom prst="rect">
            <a:avLst/>
          </a:prstGeom>
          <a:noFill/>
        </p:spPr>
        <p:txBody>
          <a:bodyPr wrap="square" lIns="0" tIns="0" rIns="0" bIns="0" rtlCol="0" anchor="ctr" anchorCtr="0">
            <a:spAutoFit/>
          </a:bodyPr>
          <a:lstStyle/>
          <a:p>
            <a:pPr marL="0" marR="0" lvl="0" indent="0" algn="ctr" defTabSz="914400" rtl="0" eaLnBrk="1" fontAlgn="base" latinLnBrk="0" hangingPunct="1">
              <a:lnSpc>
                <a:spcPct val="80000"/>
              </a:lnSpc>
              <a:spcBef>
                <a:spcPts val="0"/>
              </a:spcBef>
              <a:spcAft>
                <a:spcPts val="0"/>
              </a:spcAft>
              <a:buClrTx/>
              <a:buSzTx/>
              <a:buFontTx/>
              <a:buNone/>
              <a:tabLst>
                <a:tab pos="2743200" algn="ctr"/>
                <a:tab pos="5486400" algn="r"/>
              </a:tabLst>
              <a:defRPr/>
            </a:pPr>
            <a:r>
              <a:rPr kumimoji="0" lang="en-US" sz="2900" b="0" i="0" u="none" strike="noStrike" kern="1200" cap="none" spc="0" normalizeH="0" baseline="0" noProof="0" dirty="0" smtClean="0">
                <a:ln>
                  <a:noFill/>
                </a:ln>
                <a:solidFill>
                  <a:srgbClr val="FFFFFF"/>
                </a:solidFill>
                <a:effectLst/>
                <a:uLnTx/>
                <a:uFillTx/>
                <a:latin typeface="Copperplate Gothic Bold" pitchFamily="34" charset="0"/>
                <a:ea typeface="Times New Roman"/>
                <a:cs typeface="CopprplGoth Bd BT"/>
              </a:rPr>
              <a:t>Ohio Department of 	Transportation</a:t>
            </a:r>
          </a:p>
        </p:txBody>
      </p:sp>
      <p:sp>
        <p:nvSpPr>
          <p:cNvPr id="6" name="TextBox 5"/>
          <p:cNvSpPr txBox="1"/>
          <p:nvPr userDrawn="1"/>
        </p:nvSpPr>
        <p:spPr>
          <a:xfrm>
            <a:off x="419100" y="1066800"/>
            <a:ext cx="8420100" cy="338554"/>
          </a:xfrm>
          <a:prstGeom prst="rect">
            <a:avLst/>
          </a:prstGeom>
          <a:noFill/>
        </p:spPr>
        <p:txBody>
          <a:bodyPr wrap="square" rtlCol="0">
            <a:spAutoFit/>
          </a:bodyPr>
          <a:lstStyle/>
          <a:p>
            <a:pPr algn="l">
              <a:tabLst>
                <a:tab pos="8175625" algn="r"/>
              </a:tabLst>
            </a:pPr>
            <a:r>
              <a:rPr lang="en-US" sz="1600" b="0" dirty="0" smtClean="0">
                <a:solidFill>
                  <a:srgbClr val="009969"/>
                </a:solidFill>
                <a:latin typeface="Copperplate Gothic Bold" pitchFamily="34" charset="0"/>
              </a:rPr>
              <a:t>John R. Kasich, Governor 	Jerry</a:t>
            </a:r>
            <a:r>
              <a:rPr lang="en-US" sz="1600" b="0" baseline="0" dirty="0" smtClean="0">
                <a:solidFill>
                  <a:srgbClr val="009969"/>
                </a:solidFill>
                <a:latin typeface="Copperplate Gothic Bold" pitchFamily="34" charset="0"/>
              </a:rPr>
              <a:t> Wray, Director</a:t>
            </a:r>
            <a:endParaRPr lang="en-US" sz="1600" b="0" dirty="0">
              <a:solidFill>
                <a:srgbClr val="009969"/>
              </a:solidFill>
              <a:latin typeface="Copperplate Gothic Bold" pitchFamily="34" charset="0"/>
            </a:endParaRPr>
          </a:p>
        </p:txBody>
      </p:sp>
    </p:spTree>
    <p:extLst>
      <p:ext uri="{BB962C8B-B14F-4D97-AF65-F5344CB8AC3E}">
        <p14:creationId xmlns:p14="http://schemas.microsoft.com/office/powerpoint/2010/main" val="3047321081"/>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457200" indent="-457200">
              <a:buFontTx/>
              <a:buBlip>
                <a:blip r:embed="rId2"/>
              </a:buBlip>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
          <p:cNvSpPr>
            <a:spLocks noGrp="1" noChangeArrowheads="1"/>
          </p:cNvSpPr>
          <p:nvPr>
            <p:ph type="ftr" sz="quarter" idx="3"/>
          </p:nvPr>
        </p:nvSpPr>
        <p:spPr>
          <a:xfrm>
            <a:off x="838200" y="6248399"/>
            <a:ext cx="7162800" cy="381000"/>
          </a:xfrm>
          <a:prstGeom prst="rect">
            <a:avLst/>
          </a:prstGeom>
          <a:ln/>
        </p:spPr>
        <p:txBody>
          <a:bodyPr anchor="ctr" anchorCtr="0">
            <a:normAutofit/>
          </a:bodyPr>
          <a:lstStyle>
            <a:lvl1pPr algn="ctr">
              <a:defRPr>
                <a:latin typeface="+mj-lt"/>
              </a:defRPr>
            </a:lvl1pPr>
          </a:lstStyle>
          <a:p>
            <a:pPr>
              <a:defRPr/>
            </a:pPr>
            <a:r>
              <a:rPr lang="en-US" smtClean="0">
                <a:solidFill>
                  <a:srgbClr val="000000"/>
                </a:solidFill>
              </a:rPr>
              <a:t>Athens Area Chamber of Commerce</a:t>
            </a:r>
            <a:endParaRPr lang="en-US" sz="1200" dirty="0">
              <a:solidFill>
                <a:srgbClr val="000000"/>
              </a:solidFill>
            </a:endParaRPr>
          </a:p>
        </p:txBody>
      </p:sp>
    </p:spTree>
    <p:extLst>
      <p:ext uri="{BB962C8B-B14F-4D97-AF65-F5344CB8AC3E}">
        <p14:creationId xmlns:p14="http://schemas.microsoft.com/office/powerpoint/2010/main" val="102073869"/>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229600" cy="3886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11" name="Text Placeholder 10"/>
          <p:cNvSpPr>
            <a:spLocks noGrp="1"/>
          </p:cNvSpPr>
          <p:nvPr>
            <p:ph type="body" sz="quarter" idx="11" hasCustomPrompt="1"/>
          </p:nvPr>
        </p:nvSpPr>
        <p:spPr>
          <a:xfrm>
            <a:off x="457200" y="1447800"/>
            <a:ext cx="8305800" cy="609600"/>
          </a:xfrm>
        </p:spPr>
        <p:txBody>
          <a:bodyPr/>
          <a:lstStyle>
            <a:lvl1pPr algn="ctr">
              <a:buNone/>
              <a:defRPr sz="2400" b="1" i="1" u="sng">
                <a:latin typeface="+mj-lt"/>
              </a:defRPr>
            </a:lvl1pPr>
          </a:lstStyle>
          <a:p>
            <a:pPr lvl="0"/>
            <a:r>
              <a:rPr lang="en-US" sz="2400" b="1" i="1" u="sng" dirty="0" smtClean="0">
                <a:latin typeface="+mj-lt"/>
              </a:rPr>
              <a:t>Subtitle</a:t>
            </a:r>
            <a:endParaRPr lang="en-US" dirty="0"/>
          </a:p>
        </p:txBody>
      </p:sp>
      <p:sp>
        <p:nvSpPr>
          <p:cNvPr id="6" name="Footer Placeholder 5"/>
          <p:cNvSpPr>
            <a:spLocks noGrp="1" noChangeArrowheads="1"/>
          </p:cNvSpPr>
          <p:nvPr>
            <p:ph type="ftr" sz="quarter" idx="3"/>
          </p:nvPr>
        </p:nvSpPr>
        <p:spPr>
          <a:xfrm>
            <a:off x="838200" y="6248399"/>
            <a:ext cx="7162800" cy="381000"/>
          </a:xfrm>
          <a:prstGeom prst="rect">
            <a:avLst/>
          </a:prstGeom>
          <a:ln/>
        </p:spPr>
        <p:txBody>
          <a:bodyPr anchor="ctr" anchorCtr="0">
            <a:normAutofit/>
          </a:bodyPr>
          <a:lstStyle>
            <a:lvl1pPr algn="ctr">
              <a:defRPr>
                <a:latin typeface="+mj-lt"/>
              </a:defRPr>
            </a:lvl1pPr>
          </a:lstStyle>
          <a:p>
            <a:pPr>
              <a:defRPr/>
            </a:pPr>
            <a:r>
              <a:rPr lang="en-US" smtClean="0">
                <a:solidFill>
                  <a:srgbClr val="000000"/>
                </a:solidFill>
              </a:rPr>
              <a:t>Athens Area Chamber of Commerce</a:t>
            </a:r>
            <a:endParaRPr lang="en-US" sz="1200" dirty="0">
              <a:solidFill>
                <a:srgbClr val="000000"/>
              </a:solidFill>
            </a:endParaRPr>
          </a:p>
        </p:txBody>
      </p:sp>
    </p:spTree>
    <p:extLst>
      <p:ext uri="{BB962C8B-B14F-4D97-AF65-F5344CB8AC3E}">
        <p14:creationId xmlns:p14="http://schemas.microsoft.com/office/powerpoint/2010/main" val="1227957073"/>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229600" cy="1143000"/>
          </a:xfrm>
        </p:spPr>
        <p:txBody>
          <a:bodyPr/>
          <a:lstStyle/>
          <a:p>
            <a:r>
              <a:rPr lang="en-US" dirty="0" smtClean="0"/>
              <a:t>Click to edit Master title style</a:t>
            </a:r>
            <a:endParaRPr lang="en-US" dirty="0"/>
          </a:p>
        </p:txBody>
      </p:sp>
      <p:sp>
        <p:nvSpPr>
          <p:cNvPr id="6" name="Footer Placeholder 5"/>
          <p:cNvSpPr>
            <a:spLocks noGrp="1" noChangeArrowheads="1"/>
          </p:cNvSpPr>
          <p:nvPr>
            <p:ph type="ftr" sz="quarter" idx="3"/>
          </p:nvPr>
        </p:nvSpPr>
        <p:spPr>
          <a:xfrm>
            <a:off x="838200" y="6248399"/>
            <a:ext cx="7162800" cy="381000"/>
          </a:xfrm>
          <a:prstGeom prst="rect">
            <a:avLst/>
          </a:prstGeom>
          <a:ln/>
        </p:spPr>
        <p:txBody>
          <a:bodyPr anchor="ctr" anchorCtr="0">
            <a:normAutofit/>
          </a:bodyPr>
          <a:lstStyle>
            <a:lvl1pPr algn="ctr">
              <a:defRPr>
                <a:latin typeface="+mj-lt"/>
              </a:defRPr>
            </a:lvl1pPr>
          </a:lstStyle>
          <a:p>
            <a:pPr>
              <a:defRPr/>
            </a:pPr>
            <a:r>
              <a:rPr lang="en-US" smtClean="0">
                <a:solidFill>
                  <a:srgbClr val="000000"/>
                </a:solidFill>
              </a:rPr>
              <a:t>Athens Area Chamber of Commerce</a:t>
            </a:r>
            <a:endParaRPr lang="en-US" sz="1200" dirty="0">
              <a:solidFill>
                <a:srgbClr val="000000"/>
              </a:solidFill>
            </a:endParaRPr>
          </a:p>
        </p:txBody>
      </p:sp>
    </p:spTree>
    <p:extLst>
      <p:ext uri="{BB962C8B-B14F-4D97-AF65-F5344CB8AC3E}">
        <p14:creationId xmlns:p14="http://schemas.microsoft.com/office/powerpoint/2010/main" val="1449477066"/>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and Two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Content Placeholder 5"/>
          <p:cNvSpPr>
            <a:spLocks noGrp="1"/>
          </p:cNvSpPr>
          <p:nvPr userDrawn="1">
            <p:ph idx="1" hasCustomPrompt="1"/>
          </p:nvPr>
        </p:nvSpPr>
        <p:spPr>
          <a:xfrm>
            <a:off x="457200" y="1524000"/>
            <a:ext cx="8153400" cy="4495800"/>
          </a:xfrm>
        </p:spPr>
        <p:txBody>
          <a:bodyPr numCol="2"/>
          <a:lstStyle>
            <a:lvl3pPr>
              <a:defRPr/>
            </a:lvl3pPr>
          </a:lstStyle>
          <a:p>
            <a:pPr>
              <a:buNone/>
            </a:pPr>
            <a:r>
              <a:rPr lang="en-US" dirty="0" smtClean="0"/>
              <a:t>Column One</a:t>
            </a:r>
          </a:p>
          <a:p>
            <a:r>
              <a:rPr lang="en-US" dirty="0" smtClean="0"/>
              <a:t>1</a:t>
            </a:r>
          </a:p>
          <a:p>
            <a:pPr lvl="1"/>
            <a:r>
              <a:rPr lang="en-US" dirty="0" smtClean="0"/>
              <a:t>a</a:t>
            </a:r>
          </a:p>
          <a:p>
            <a:pPr lvl="1"/>
            <a:r>
              <a:rPr lang="en-US" dirty="0" smtClean="0"/>
              <a:t>b</a:t>
            </a:r>
          </a:p>
          <a:p>
            <a:pPr lvl="2"/>
            <a:r>
              <a:rPr lang="en-US" dirty="0" err="1" smtClean="0"/>
              <a:t>i</a:t>
            </a:r>
            <a:endParaRPr lang="en-US" dirty="0" smtClean="0"/>
          </a:p>
          <a:p>
            <a:pPr lvl="2"/>
            <a:r>
              <a:rPr lang="en-US" dirty="0" smtClean="0"/>
              <a:t>Ii</a:t>
            </a:r>
          </a:p>
          <a:p>
            <a:pPr lvl="2"/>
            <a:endParaRPr lang="en-US" dirty="0" smtClean="0"/>
          </a:p>
          <a:p>
            <a:pPr lvl="2">
              <a:buNone/>
            </a:pPr>
            <a:endParaRPr lang="en-US" dirty="0" smtClean="0"/>
          </a:p>
          <a:p>
            <a:pPr>
              <a:buNone/>
            </a:pPr>
            <a:r>
              <a:rPr lang="en-US" dirty="0" smtClean="0"/>
              <a:t>Column Two</a:t>
            </a:r>
          </a:p>
          <a:p>
            <a:r>
              <a:rPr lang="en-US" dirty="0" smtClean="0"/>
              <a:t>2</a:t>
            </a:r>
            <a:endParaRPr lang="en-US" dirty="0"/>
          </a:p>
        </p:txBody>
      </p:sp>
      <p:sp>
        <p:nvSpPr>
          <p:cNvPr id="5" name="Rectangle 5"/>
          <p:cNvSpPr>
            <a:spLocks noGrp="1" noChangeArrowheads="1"/>
          </p:cNvSpPr>
          <p:nvPr>
            <p:ph type="ftr" sz="quarter" idx="3"/>
          </p:nvPr>
        </p:nvSpPr>
        <p:spPr>
          <a:xfrm>
            <a:off x="838200" y="6248399"/>
            <a:ext cx="7162800" cy="381000"/>
          </a:xfrm>
          <a:prstGeom prst="rect">
            <a:avLst/>
          </a:prstGeom>
          <a:ln/>
        </p:spPr>
        <p:txBody>
          <a:bodyPr anchor="ctr" anchorCtr="0">
            <a:normAutofit/>
          </a:bodyPr>
          <a:lstStyle>
            <a:lvl1pPr algn="ctr">
              <a:defRPr>
                <a:latin typeface="+mj-lt"/>
              </a:defRPr>
            </a:lvl1pPr>
          </a:lstStyle>
          <a:p>
            <a:pPr>
              <a:defRPr/>
            </a:pPr>
            <a:r>
              <a:rPr lang="en-US" smtClean="0">
                <a:solidFill>
                  <a:srgbClr val="000000"/>
                </a:solidFill>
              </a:rPr>
              <a:t>Athens Area Chamber of Commerce</a:t>
            </a:r>
            <a:endParaRPr lang="en-US" sz="1200" dirty="0">
              <a:solidFill>
                <a:srgbClr val="000000"/>
              </a:solidFill>
            </a:endParaRPr>
          </a:p>
        </p:txBody>
      </p:sp>
    </p:spTree>
    <p:extLst>
      <p:ext uri="{BB962C8B-B14F-4D97-AF65-F5344CB8AC3E}">
        <p14:creationId xmlns:p14="http://schemas.microsoft.com/office/powerpoint/2010/main" val="251860895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229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11" name="Text Placeholder 10"/>
          <p:cNvSpPr>
            <a:spLocks noGrp="1"/>
          </p:cNvSpPr>
          <p:nvPr>
            <p:ph type="body" sz="quarter" idx="11" hasCustomPrompt="1"/>
          </p:nvPr>
        </p:nvSpPr>
        <p:spPr>
          <a:xfrm>
            <a:off x="457200" y="1447800"/>
            <a:ext cx="8229600" cy="609600"/>
          </a:xfrm>
        </p:spPr>
        <p:txBody>
          <a:bodyPr/>
          <a:lstStyle>
            <a:lvl1pPr algn="ctr">
              <a:buNone/>
              <a:defRPr sz="2400" b="1" i="1" u="sng" baseline="0">
                <a:latin typeface="+mn-lt"/>
              </a:defRPr>
            </a:lvl1pPr>
          </a:lstStyle>
          <a:p>
            <a:pPr lvl="0"/>
            <a:r>
              <a:rPr lang="en-US" sz="2400" b="1" i="1" u="sng" dirty="0" smtClean="0">
                <a:latin typeface="+mj-lt"/>
              </a:rPr>
              <a:t>Subtitle</a:t>
            </a:r>
            <a:endParaRPr lang="en-US" dirty="0"/>
          </a:p>
        </p:txBody>
      </p:sp>
      <p:sp>
        <p:nvSpPr>
          <p:cNvPr id="9" name="Rectangle 5"/>
          <p:cNvSpPr>
            <a:spLocks noGrp="1" noChangeArrowheads="1"/>
          </p:cNvSpPr>
          <p:nvPr>
            <p:ph type="ftr" sz="quarter" idx="3"/>
          </p:nvPr>
        </p:nvSpPr>
        <p:spPr>
          <a:xfrm>
            <a:off x="831614" y="6346612"/>
            <a:ext cx="6940786" cy="365760"/>
          </a:xfrm>
          <a:prstGeom prst="rect">
            <a:avLst/>
          </a:prstGeom>
          <a:ln/>
        </p:spPr>
        <p:txBody>
          <a:bodyPr anchor="ctr" anchorCtr="0">
            <a:normAutofit/>
          </a:bodyPr>
          <a:lstStyle>
            <a:lvl1pPr algn="l">
              <a:defRPr sz="1400" b="1" spc="100" baseline="0">
                <a:solidFill>
                  <a:srgbClr val="009969"/>
                </a:solidFill>
                <a:latin typeface="+mn-lt"/>
              </a:defRPr>
            </a:lvl1pPr>
          </a:lstStyle>
          <a:p>
            <a:pPr algn="ctr">
              <a:defRPr/>
            </a:pPr>
            <a:r>
              <a:rPr lang="en-US" smtClean="0"/>
              <a:t>Athens Area Chamber of Commerce</a:t>
            </a:r>
            <a:endParaRPr lang="en-US" dirty="0"/>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Subtitle and Two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Content Placeholder 5"/>
          <p:cNvSpPr>
            <a:spLocks noGrp="1"/>
          </p:cNvSpPr>
          <p:nvPr userDrawn="1">
            <p:ph idx="1" hasCustomPrompt="1"/>
          </p:nvPr>
        </p:nvSpPr>
        <p:spPr>
          <a:xfrm>
            <a:off x="457200" y="2209800"/>
            <a:ext cx="8153400" cy="3810000"/>
          </a:xfrm>
        </p:spPr>
        <p:txBody>
          <a:bodyPr numCol="2"/>
          <a:lstStyle>
            <a:lvl3pPr>
              <a:defRPr/>
            </a:lvl3pPr>
          </a:lstStyle>
          <a:p>
            <a:pPr>
              <a:buNone/>
            </a:pPr>
            <a:r>
              <a:rPr lang="en-US" dirty="0" smtClean="0"/>
              <a:t>Column One</a:t>
            </a:r>
          </a:p>
          <a:p>
            <a:r>
              <a:rPr lang="en-US" dirty="0" smtClean="0"/>
              <a:t>1</a:t>
            </a:r>
          </a:p>
          <a:p>
            <a:pPr lvl="1"/>
            <a:r>
              <a:rPr lang="en-US" dirty="0" smtClean="0"/>
              <a:t>a</a:t>
            </a:r>
          </a:p>
          <a:p>
            <a:pPr lvl="1"/>
            <a:r>
              <a:rPr lang="en-US" dirty="0" smtClean="0"/>
              <a:t>b</a:t>
            </a:r>
          </a:p>
          <a:p>
            <a:pPr lvl="2"/>
            <a:r>
              <a:rPr lang="en-US" dirty="0" err="1" smtClean="0"/>
              <a:t>i</a:t>
            </a:r>
            <a:endParaRPr lang="en-US" dirty="0" smtClean="0"/>
          </a:p>
          <a:p>
            <a:pPr lvl="2"/>
            <a:r>
              <a:rPr lang="en-US" dirty="0" smtClean="0"/>
              <a:t>Ii</a:t>
            </a:r>
          </a:p>
          <a:p>
            <a:pPr lvl="2">
              <a:buNone/>
            </a:pPr>
            <a:endParaRPr lang="en-US" dirty="0" smtClean="0"/>
          </a:p>
          <a:p>
            <a:pPr>
              <a:buNone/>
            </a:pPr>
            <a:r>
              <a:rPr lang="en-US" dirty="0" smtClean="0"/>
              <a:t>Column Two</a:t>
            </a:r>
          </a:p>
          <a:p>
            <a:r>
              <a:rPr lang="en-US" dirty="0" smtClean="0"/>
              <a:t>2</a:t>
            </a:r>
            <a:endParaRPr lang="en-US" dirty="0"/>
          </a:p>
        </p:txBody>
      </p:sp>
      <p:sp>
        <p:nvSpPr>
          <p:cNvPr id="7" name="Text Placeholder 10"/>
          <p:cNvSpPr>
            <a:spLocks noGrp="1"/>
          </p:cNvSpPr>
          <p:nvPr>
            <p:ph type="body" sz="quarter" idx="11" hasCustomPrompt="1"/>
          </p:nvPr>
        </p:nvSpPr>
        <p:spPr>
          <a:xfrm>
            <a:off x="457200" y="1447800"/>
            <a:ext cx="8305800" cy="609600"/>
          </a:xfrm>
        </p:spPr>
        <p:txBody>
          <a:bodyPr/>
          <a:lstStyle>
            <a:lvl1pPr algn="ctr">
              <a:buNone/>
              <a:defRPr sz="2400" b="1" i="1" u="sng">
                <a:latin typeface="+mj-lt"/>
              </a:defRPr>
            </a:lvl1pPr>
          </a:lstStyle>
          <a:p>
            <a:pPr lvl="0"/>
            <a:r>
              <a:rPr lang="en-US" sz="2400" b="1" i="1" u="sng" dirty="0" smtClean="0">
                <a:latin typeface="+mj-lt"/>
              </a:rPr>
              <a:t>Subtitle</a:t>
            </a:r>
            <a:endParaRPr lang="en-US" dirty="0"/>
          </a:p>
        </p:txBody>
      </p:sp>
      <p:sp>
        <p:nvSpPr>
          <p:cNvPr id="8" name="Rectangle 5"/>
          <p:cNvSpPr>
            <a:spLocks noGrp="1" noChangeArrowheads="1"/>
          </p:cNvSpPr>
          <p:nvPr>
            <p:ph type="ftr" sz="quarter" idx="3"/>
          </p:nvPr>
        </p:nvSpPr>
        <p:spPr>
          <a:xfrm>
            <a:off x="838200" y="6248399"/>
            <a:ext cx="7162800" cy="381000"/>
          </a:xfrm>
          <a:prstGeom prst="rect">
            <a:avLst/>
          </a:prstGeom>
          <a:ln/>
        </p:spPr>
        <p:txBody>
          <a:bodyPr anchor="ctr" anchorCtr="0">
            <a:normAutofit/>
          </a:bodyPr>
          <a:lstStyle>
            <a:lvl1pPr algn="ctr">
              <a:defRPr>
                <a:latin typeface="+mj-lt"/>
              </a:defRPr>
            </a:lvl1pPr>
          </a:lstStyle>
          <a:p>
            <a:pPr>
              <a:defRPr/>
            </a:pPr>
            <a:r>
              <a:rPr lang="en-US" smtClean="0">
                <a:solidFill>
                  <a:srgbClr val="000000"/>
                </a:solidFill>
              </a:rPr>
              <a:t>Athens Area Chamber of Commerce</a:t>
            </a:r>
            <a:endParaRPr lang="en-US" sz="1200" dirty="0">
              <a:solidFill>
                <a:srgbClr val="000000"/>
              </a:solidFill>
            </a:endParaRPr>
          </a:p>
        </p:txBody>
      </p:sp>
    </p:spTree>
    <p:extLst>
      <p:ext uri="{BB962C8B-B14F-4D97-AF65-F5344CB8AC3E}">
        <p14:creationId xmlns:p14="http://schemas.microsoft.com/office/powerpoint/2010/main" val="272943115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with footer">
    <p:spTree>
      <p:nvGrpSpPr>
        <p:cNvPr id="1" name=""/>
        <p:cNvGrpSpPr/>
        <p:nvPr/>
      </p:nvGrpSpPr>
      <p:grpSpPr>
        <a:xfrm>
          <a:off x="0" y="0"/>
          <a:ext cx="0" cy="0"/>
          <a:chOff x="0" y="0"/>
          <a:chExt cx="0" cy="0"/>
        </a:xfrm>
      </p:grpSpPr>
      <p:sp>
        <p:nvSpPr>
          <p:cNvPr id="3" name="Rectangle 5"/>
          <p:cNvSpPr>
            <a:spLocks noGrp="1" noChangeArrowheads="1"/>
          </p:cNvSpPr>
          <p:nvPr>
            <p:ph type="ftr" sz="quarter" idx="3"/>
          </p:nvPr>
        </p:nvSpPr>
        <p:spPr>
          <a:xfrm>
            <a:off x="838200" y="6248399"/>
            <a:ext cx="7162800" cy="381000"/>
          </a:xfrm>
          <a:prstGeom prst="rect">
            <a:avLst/>
          </a:prstGeom>
          <a:ln/>
        </p:spPr>
        <p:txBody>
          <a:bodyPr anchor="ctr" anchorCtr="0">
            <a:normAutofit/>
          </a:bodyPr>
          <a:lstStyle>
            <a:lvl1pPr algn="ctr">
              <a:defRPr>
                <a:latin typeface="+mj-lt"/>
              </a:defRPr>
            </a:lvl1pPr>
          </a:lstStyle>
          <a:p>
            <a:pPr>
              <a:defRPr/>
            </a:pPr>
            <a:r>
              <a:rPr lang="en-US" smtClean="0">
                <a:solidFill>
                  <a:srgbClr val="000000"/>
                </a:solidFill>
              </a:rPr>
              <a:t>Athens Area Chamber of Commerce</a:t>
            </a:r>
            <a:endParaRPr lang="en-US" sz="1200" dirty="0">
              <a:solidFill>
                <a:srgbClr val="000000"/>
              </a:solidFill>
            </a:endParaRPr>
          </a:p>
        </p:txBody>
      </p:sp>
    </p:spTree>
    <p:extLst>
      <p:ext uri="{BB962C8B-B14F-4D97-AF65-F5344CB8AC3E}">
        <p14:creationId xmlns:p14="http://schemas.microsoft.com/office/powerpoint/2010/main" val="1591578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blank" preserve="1">
  <p:cSld name="Blank - no foo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2111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229600" cy="1143000"/>
          </a:xfrm>
        </p:spPr>
        <p:txBody>
          <a:bodyPr/>
          <a:lstStyle/>
          <a:p>
            <a:r>
              <a:rPr lang="en-US" smtClean="0"/>
              <a:t>Click to edit Master title style</a:t>
            </a:r>
            <a:endParaRPr lang="en-US" dirty="0"/>
          </a:p>
        </p:txBody>
      </p:sp>
      <p:sp>
        <p:nvSpPr>
          <p:cNvPr id="5" name="Rectangle 5"/>
          <p:cNvSpPr>
            <a:spLocks noGrp="1" noChangeArrowheads="1"/>
          </p:cNvSpPr>
          <p:nvPr>
            <p:ph type="ftr" sz="quarter" idx="3"/>
          </p:nvPr>
        </p:nvSpPr>
        <p:spPr>
          <a:xfrm>
            <a:off x="831614" y="6346612"/>
            <a:ext cx="6940786" cy="365760"/>
          </a:xfrm>
          <a:prstGeom prst="rect">
            <a:avLst/>
          </a:prstGeom>
          <a:ln/>
        </p:spPr>
        <p:txBody>
          <a:bodyPr anchor="ctr" anchorCtr="0">
            <a:normAutofit/>
          </a:bodyPr>
          <a:lstStyle>
            <a:lvl1pPr algn="l">
              <a:defRPr sz="1400" b="1" spc="100" baseline="0">
                <a:solidFill>
                  <a:srgbClr val="009969"/>
                </a:solidFill>
                <a:latin typeface="+mn-lt"/>
              </a:defRPr>
            </a:lvl1pPr>
          </a:lstStyle>
          <a:p>
            <a:pPr algn="ctr">
              <a:defRPr/>
            </a:pPr>
            <a:r>
              <a:rPr lang="en-US" smtClean="0"/>
              <a:t>Athens Area Chamber of Commerce</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Two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Content Placeholder 5"/>
          <p:cNvSpPr>
            <a:spLocks noGrp="1"/>
          </p:cNvSpPr>
          <p:nvPr userDrawn="1">
            <p:ph idx="1" hasCustomPrompt="1"/>
          </p:nvPr>
        </p:nvSpPr>
        <p:spPr>
          <a:xfrm>
            <a:off x="457200" y="1524000"/>
            <a:ext cx="8153400" cy="4495800"/>
          </a:xfrm>
        </p:spPr>
        <p:txBody>
          <a:bodyPr numCol="2"/>
          <a:lstStyle>
            <a:lvl3pPr>
              <a:defRPr/>
            </a:lvl3pPr>
          </a:lstStyle>
          <a:p>
            <a:pPr>
              <a:buNone/>
            </a:pPr>
            <a:r>
              <a:rPr lang="en-US" dirty="0" smtClean="0"/>
              <a:t>Column One</a:t>
            </a:r>
          </a:p>
          <a:p>
            <a:r>
              <a:rPr lang="en-US" dirty="0" smtClean="0"/>
              <a:t>1</a:t>
            </a:r>
          </a:p>
          <a:p>
            <a:pPr lvl="1"/>
            <a:r>
              <a:rPr lang="en-US" dirty="0" smtClean="0"/>
              <a:t>a</a:t>
            </a:r>
          </a:p>
          <a:p>
            <a:pPr lvl="1"/>
            <a:r>
              <a:rPr lang="en-US" dirty="0" smtClean="0"/>
              <a:t>b</a:t>
            </a:r>
          </a:p>
          <a:p>
            <a:pPr lvl="2"/>
            <a:r>
              <a:rPr lang="en-US" dirty="0" err="1" smtClean="0"/>
              <a:t>i</a:t>
            </a:r>
            <a:endParaRPr lang="en-US" dirty="0" smtClean="0"/>
          </a:p>
          <a:p>
            <a:pPr lvl="2"/>
            <a:r>
              <a:rPr lang="en-US" dirty="0" smtClean="0"/>
              <a:t>Ii</a:t>
            </a:r>
          </a:p>
          <a:p>
            <a:pPr lvl="2"/>
            <a:endParaRPr lang="en-US" dirty="0" smtClean="0"/>
          </a:p>
          <a:p>
            <a:pPr lvl="2">
              <a:buNone/>
            </a:pPr>
            <a:endParaRPr lang="en-US" dirty="0" smtClean="0"/>
          </a:p>
          <a:p>
            <a:pPr>
              <a:buNone/>
            </a:pPr>
            <a:r>
              <a:rPr lang="en-US" dirty="0" smtClean="0"/>
              <a:t>Column Two</a:t>
            </a:r>
          </a:p>
          <a:p>
            <a:r>
              <a:rPr lang="en-US" dirty="0" smtClean="0"/>
              <a:t>2</a:t>
            </a:r>
            <a:endParaRPr lang="en-US" dirty="0"/>
          </a:p>
        </p:txBody>
      </p:sp>
      <p:sp>
        <p:nvSpPr>
          <p:cNvPr id="7" name="Rectangle 5"/>
          <p:cNvSpPr>
            <a:spLocks noGrp="1" noChangeArrowheads="1"/>
          </p:cNvSpPr>
          <p:nvPr>
            <p:ph type="ftr" sz="quarter" idx="3"/>
          </p:nvPr>
        </p:nvSpPr>
        <p:spPr>
          <a:xfrm>
            <a:off x="831614" y="6346612"/>
            <a:ext cx="6940786" cy="365760"/>
          </a:xfrm>
          <a:prstGeom prst="rect">
            <a:avLst/>
          </a:prstGeom>
          <a:ln/>
        </p:spPr>
        <p:txBody>
          <a:bodyPr anchor="ctr" anchorCtr="0">
            <a:normAutofit/>
          </a:bodyPr>
          <a:lstStyle>
            <a:lvl1pPr algn="l">
              <a:defRPr sz="1400" b="1" spc="100" baseline="0">
                <a:solidFill>
                  <a:srgbClr val="009969"/>
                </a:solidFill>
                <a:latin typeface="+mn-lt"/>
              </a:defRPr>
            </a:lvl1pPr>
          </a:lstStyle>
          <a:p>
            <a:pPr algn="ctr">
              <a:defRPr/>
            </a:pPr>
            <a:r>
              <a:rPr lang="en-US" smtClean="0"/>
              <a:t>Athens Area Chamber of Commerce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ubtitle and Two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Content Placeholder 5"/>
          <p:cNvSpPr>
            <a:spLocks noGrp="1"/>
          </p:cNvSpPr>
          <p:nvPr userDrawn="1">
            <p:ph idx="1" hasCustomPrompt="1"/>
          </p:nvPr>
        </p:nvSpPr>
        <p:spPr>
          <a:xfrm>
            <a:off x="457200" y="2209800"/>
            <a:ext cx="8153400" cy="3810000"/>
          </a:xfrm>
        </p:spPr>
        <p:txBody>
          <a:bodyPr numCol="2"/>
          <a:lstStyle>
            <a:lvl3pPr>
              <a:defRPr/>
            </a:lvl3pPr>
          </a:lstStyle>
          <a:p>
            <a:pPr>
              <a:buNone/>
            </a:pPr>
            <a:r>
              <a:rPr lang="en-US" dirty="0" smtClean="0"/>
              <a:t>Column One</a:t>
            </a:r>
          </a:p>
          <a:p>
            <a:r>
              <a:rPr lang="en-US" dirty="0" smtClean="0"/>
              <a:t>1</a:t>
            </a:r>
          </a:p>
          <a:p>
            <a:pPr lvl="1"/>
            <a:r>
              <a:rPr lang="en-US" dirty="0" smtClean="0"/>
              <a:t>a</a:t>
            </a:r>
          </a:p>
          <a:p>
            <a:pPr lvl="1"/>
            <a:r>
              <a:rPr lang="en-US" dirty="0" smtClean="0"/>
              <a:t>b</a:t>
            </a:r>
          </a:p>
          <a:p>
            <a:pPr lvl="2"/>
            <a:r>
              <a:rPr lang="en-US" dirty="0" err="1" smtClean="0"/>
              <a:t>i</a:t>
            </a:r>
            <a:endParaRPr lang="en-US" dirty="0" smtClean="0"/>
          </a:p>
          <a:p>
            <a:pPr lvl="2"/>
            <a:r>
              <a:rPr lang="en-US" dirty="0" smtClean="0"/>
              <a:t>Ii</a:t>
            </a:r>
          </a:p>
          <a:p>
            <a:pPr lvl="2">
              <a:buNone/>
            </a:pPr>
            <a:endParaRPr lang="en-US" dirty="0" smtClean="0"/>
          </a:p>
          <a:p>
            <a:pPr>
              <a:buNone/>
            </a:pPr>
            <a:r>
              <a:rPr lang="en-US" dirty="0" smtClean="0"/>
              <a:t>Column Two</a:t>
            </a:r>
          </a:p>
          <a:p>
            <a:r>
              <a:rPr lang="en-US" dirty="0" smtClean="0"/>
              <a:t>2</a:t>
            </a:r>
            <a:endParaRPr lang="en-US" dirty="0"/>
          </a:p>
        </p:txBody>
      </p:sp>
      <p:sp>
        <p:nvSpPr>
          <p:cNvPr id="7" name="Text Placeholder 10"/>
          <p:cNvSpPr>
            <a:spLocks noGrp="1"/>
          </p:cNvSpPr>
          <p:nvPr>
            <p:ph type="body" sz="quarter" idx="11" hasCustomPrompt="1"/>
          </p:nvPr>
        </p:nvSpPr>
        <p:spPr>
          <a:xfrm>
            <a:off x="457200" y="1447800"/>
            <a:ext cx="8305800" cy="609600"/>
          </a:xfrm>
        </p:spPr>
        <p:txBody>
          <a:bodyPr/>
          <a:lstStyle>
            <a:lvl1pPr algn="ctr">
              <a:buNone/>
              <a:defRPr sz="2400" b="1" i="1" u="sng">
                <a:latin typeface="+mj-lt"/>
              </a:defRPr>
            </a:lvl1pPr>
          </a:lstStyle>
          <a:p>
            <a:pPr lvl="0"/>
            <a:r>
              <a:rPr lang="en-US" sz="2400" b="1" i="1" u="sng" dirty="0" smtClean="0">
                <a:latin typeface="+mj-lt"/>
              </a:rPr>
              <a:t>Subtitle</a:t>
            </a:r>
            <a:endParaRPr lang="en-US" dirty="0"/>
          </a:p>
        </p:txBody>
      </p:sp>
      <p:sp>
        <p:nvSpPr>
          <p:cNvPr id="10" name="Rectangle 5"/>
          <p:cNvSpPr>
            <a:spLocks noGrp="1" noChangeArrowheads="1"/>
          </p:cNvSpPr>
          <p:nvPr>
            <p:ph type="ftr" sz="quarter" idx="3"/>
          </p:nvPr>
        </p:nvSpPr>
        <p:spPr>
          <a:xfrm>
            <a:off x="831614" y="6346612"/>
            <a:ext cx="6940786" cy="365760"/>
          </a:xfrm>
          <a:prstGeom prst="rect">
            <a:avLst/>
          </a:prstGeom>
          <a:ln/>
        </p:spPr>
        <p:txBody>
          <a:bodyPr anchor="ctr" anchorCtr="0">
            <a:normAutofit/>
          </a:bodyPr>
          <a:lstStyle>
            <a:lvl1pPr algn="l">
              <a:defRPr sz="1400" b="1" spc="100" baseline="0">
                <a:solidFill>
                  <a:srgbClr val="009969"/>
                </a:solidFill>
                <a:latin typeface="+mn-lt"/>
              </a:defRPr>
            </a:lvl1pPr>
          </a:lstStyle>
          <a:p>
            <a:pPr algn="ctr">
              <a:defRPr/>
            </a:pPr>
            <a:r>
              <a:rPr lang="en-US" smtClean="0"/>
              <a:t>Athens Area Chamber of Commerce</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with footer">
    <p:spTree>
      <p:nvGrpSpPr>
        <p:cNvPr id="1" name=""/>
        <p:cNvGrpSpPr/>
        <p:nvPr/>
      </p:nvGrpSpPr>
      <p:grpSpPr>
        <a:xfrm>
          <a:off x="0" y="0"/>
          <a:ext cx="0" cy="0"/>
          <a:chOff x="0" y="0"/>
          <a:chExt cx="0" cy="0"/>
        </a:xfrm>
      </p:grpSpPr>
      <p:sp>
        <p:nvSpPr>
          <p:cNvPr id="5" name="Rectangle 5"/>
          <p:cNvSpPr>
            <a:spLocks noGrp="1" noChangeArrowheads="1"/>
          </p:cNvSpPr>
          <p:nvPr>
            <p:ph type="ftr" sz="quarter" idx="3"/>
          </p:nvPr>
        </p:nvSpPr>
        <p:spPr>
          <a:xfrm>
            <a:off x="831614" y="6346612"/>
            <a:ext cx="6940786" cy="365760"/>
          </a:xfrm>
          <a:prstGeom prst="rect">
            <a:avLst/>
          </a:prstGeom>
          <a:ln/>
        </p:spPr>
        <p:txBody>
          <a:bodyPr anchor="ctr" anchorCtr="0">
            <a:normAutofit/>
          </a:bodyPr>
          <a:lstStyle>
            <a:lvl1pPr algn="l">
              <a:defRPr sz="1400" b="1" spc="100" baseline="0">
                <a:solidFill>
                  <a:srgbClr val="009969"/>
                </a:solidFill>
                <a:latin typeface="+mn-lt"/>
              </a:defRPr>
            </a:lvl1pPr>
          </a:lstStyle>
          <a:p>
            <a:pPr algn="ctr">
              <a:defRPr/>
            </a:pPr>
            <a:r>
              <a:rPr lang="en-US" smtClean="0"/>
              <a:t>Athens Area Chamber of Commerce</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 no footer">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86" y="0"/>
            <a:ext cx="9140827" cy="6857999"/>
          </a:xfrm>
          <a:prstGeom prst="rect">
            <a:avLst/>
          </a:prstGeom>
        </p:spPr>
      </p:pic>
      <p:sp>
        <p:nvSpPr>
          <p:cNvPr id="2" name="Title 1"/>
          <p:cNvSpPr>
            <a:spLocks noGrp="1"/>
          </p:cNvSpPr>
          <p:nvPr>
            <p:ph type="ctrTitle"/>
          </p:nvPr>
        </p:nvSpPr>
        <p:spPr>
          <a:xfrm>
            <a:off x="685800" y="3276600"/>
            <a:ext cx="7772400" cy="2362200"/>
          </a:xfrm>
        </p:spPr>
        <p:txBody>
          <a:bodyPr/>
          <a:lstStyle>
            <a:lvl1pPr>
              <a:defRPr>
                <a:solidFill>
                  <a:schemeClr val="tx1"/>
                </a:solidFill>
              </a:defRPr>
            </a:lvl1pPr>
          </a:lstStyle>
          <a:p>
            <a:r>
              <a:rPr lang="en-US" dirty="0" smtClean="0"/>
              <a:t>Click to edit Master title style</a:t>
            </a:r>
            <a:endParaRPr lang="en-US" dirty="0"/>
          </a:p>
        </p:txBody>
      </p:sp>
      <p:sp>
        <p:nvSpPr>
          <p:cNvPr id="7" name="Subtitle 2"/>
          <p:cNvSpPr>
            <a:spLocks noGrp="1"/>
          </p:cNvSpPr>
          <p:nvPr userDrawn="1">
            <p:ph type="subTitle" idx="1" hasCustomPrompt="1"/>
          </p:nvPr>
        </p:nvSpPr>
        <p:spPr>
          <a:xfrm>
            <a:off x="685800" y="6019800"/>
            <a:ext cx="7772400" cy="457200"/>
          </a:xfrm>
        </p:spPr>
        <p:txBody>
          <a:bodyPr rtlCol="0" anchor="ctr" anchorCtr="0">
            <a:normAutofit/>
          </a:bodyPr>
          <a:lstStyle>
            <a:lvl1pPr algn="ctr">
              <a:defRPr sz="2400">
                <a:latin typeface="+mj-lt"/>
              </a:defRPr>
            </a:lvl1pPr>
          </a:lstStyle>
          <a:p>
            <a:pPr fontAlgn="auto">
              <a:spcAft>
                <a:spcPts val="0"/>
              </a:spcAft>
              <a:buFont typeface="Arial" pitchFamily="34" charset="0"/>
              <a:buNone/>
              <a:defRPr/>
            </a:pPr>
            <a:r>
              <a:rPr lang="en-US" dirty="0" smtClean="0"/>
              <a:t>Click to add subtitle</a:t>
            </a:r>
          </a:p>
        </p:txBody>
      </p:sp>
      <p:sp>
        <p:nvSpPr>
          <p:cNvPr id="4" name="TextBox 3"/>
          <p:cNvSpPr txBox="1"/>
          <p:nvPr userDrawn="1"/>
        </p:nvSpPr>
        <p:spPr>
          <a:xfrm>
            <a:off x="304800" y="419100"/>
            <a:ext cx="8534400" cy="647700"/>
          </a:xfrm>
          <a:prstGeom prst="rect">
            <a:avLst/>
          </a:prstGeom>
          <a:noFill/>
        </p:spPr>
        <p:txBody>
          <a:bodyPr wrap="none" lIns="0" tIns="0" rIns="0" bIns="18288" rtlCol="0" anchor="ctr" anchorCtr="0">
            <a:noAutofit/>
          </a:bodyPr>
          <a:lstStyle/>
          <a:p>
            <a:pPr algn="ctr"/>
            <a:r>
              <a:rPr lang="en-US" sz="3200" b="0" dirty="0" smtClean="0">
                <a:solidFill>
                  <a:schemeClr val="bg1"/>
                </a:solidFill>
                <a:latin typeface="Copperplate Gothic Bold" pitchFamily="34" charset="0"/>
              </a:rPr>
              <a:t>Ohio Department of Transportation</a:t>
            </a:r>
            <a:endParaRPr lang="en-US" sz="3200" b="0" dirty="0">
              <a:solidFill>
                <a:schemeClr val="bg1"/>
              </a:solidFill>
              <a:latin typeface="Copperplate Gothic Bold" pitchFamily="34" charset="0"/>
            </a:endParaRPr>
          </a:p>
        </p:txBody>
      </p:sp>
      <p:sp>
        <p:nvSpPr>
          <p:cNvPr id="5" name="TextBox 4"/>
          <p:cNvSpPr txBox="1"/>
          <p:nvPr userDrawn="1"/>
        </p:nvSpPr>
        <p:spPr>
          <a:xfrm>
            <a:off x="419100" y="1066800"/>
            <a:ext cx="8420100" cy="338554"/>
          </a:xfrm>
          <a:prstGeom prst="rect">
            <a:avLst/>
          </a:prstGeom>
          <a:noFill/>
        </p:spPr>
        <p:txBody>
          <a:bodyPr wrap="square" rtlCol="0">
            <a:spAutoFit/>
          </a:bodyPr>
          <a:lstStyle/>
          <a:p>
            <a:pPr algn="l">
              <a:tabLst>
                <a:tab pos="8175625" algn="r"/>
              </a:tabLst>
            </a:pPr>
            <a:r>
              <a:rPr lang="en-US" sz="1600" b="0" dirty="0" smtClean="0">
                <a:solidFill>
                  <a:srgbClr val="009969"/>
                </a:solidFill>
                <a:latin typeface="Copperplate Gothic Bold" pitchFamily="34" charset="0"/>
              </a:rPr>
              <a:t>John R. Kasich, Governor 	Jerry</a:t>
            </a:r>
            <a:r>
              <a:rPr lang="en-US" sz="1600" b="0" baseline="0" dirty="0" smtClean="0">
                <a:solidFill>
                  <a:srgbClr val="009969"/>
                </a:solidFill>
                <a:latin typeface="Copperplate Gothic Bold" pitchFamily="34" charset="0"/>
              </a:rPr>
              <a:t> Wray, Director</a:t>
            </a:r>
            <a:endParaRPr lang="en-US" sz="1600" b="0" dirty="0">
              <a:solidFill>
                <a:srgbClr val="009969"/>
              </a:solidFill>
              <a:latin typeface="Copperplate Gothic Bold" pitchFamily="34" charset="0"/>
            </a:endParaRPr>
          </a:p>
        </p:txBody>
      </p:sp>
    </p:spTree>
    <p:extLst>
      <p:ext uri="{BB962C8B-B14F-4D97-AF65-F5344CB8AC3E}">
        <p14:creationId xmlns:p14="http://schemas.microsoft.com/office/powerpoint/2010/main" val="25519334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gif"/><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image" Target="../media/image2.gif"/><Relationship Id="rId5" Type="http://schemas.openxmlformats.org/officeDocument/2006/relationships/slideLayout" Target="../slideLayouts/slideLayout13.xml"/><Relationship Id="rId10" Type="http://schemas.openxmlformats.org/officeDocument/2006/relationships/image" Target="../media/image4.emf"/><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image" Target="../media/image2.gif"/><Relationship Id="rId5" Type="http://schemas.openxmlformats.org/officeDocument/2006/relationships/slideLayout" Target="../slideLayouts/slideLayout21.xml"/><Relationship Id="rId10" Type="http://schemas.openxmlformats.org/officeDocument/2006/relationships/image" Target="../media/image1.emf"/><Relationship Id="rId4" Type="http://schemas.openxmlformats.org/officeDocument/2006/relationships/slideLayout" Target="../slideLayouts/slideLayout20.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image" Target="../media/image2.gif"/><Relationship Id="rId5" Type="http://schemas.openxmlformats.org/officeDocument/2006/relationships/slideLayout" Target="../slideLayouts/slideLayout29.xml"/><Relationship Id="rId10" Type="http://schemas.openxmlformats.org/officeDocument/2006/relationships/image" Target="../media/image7.emf"/><Relationship Id="rId4" Type="http://schemas.openxmlformats.org/officeDocument/2006/relationships/slideLayout" Target="../slideLayouts/slideLayout28.xml"/><Relationship Id="rId9"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9969"/>
        </a:solidFill>
        <a:effectLst/>
      </p:bgPr>
    </p:bg>
    <p:spTree>
      <p:nvGrpSpPr>
        <p:cNvPr id="1" name=""/>
        <p:cNvGrpSpPr/>
        <p:nvPr/>
      </p:nvGrpSpPr>
      <p:grpSpPr>
        <a:xfrm>
          <a:off x="0" y="0"/>
          <a:ext cx="0" cy="0"/>
          <a:chOff x="0" y="0"/>
          <a:chExt cx="0" cy="0"/>
        </a:xfrm>
      </p:grpSpPr>
      <p:sp>
        <p:nvSpPr>
          <p:cNvPr id="8" name="TextBox 7"/>
          <p:cNvSpPr txBox="1"/>
          <p:nvPr/>
        </p:nvSpPr>
        <p:spPr>
          <a:xfrm>
            <a:off x="0" y="6199632"/>
            <a:ext cx="9144000" cy="658368"/>
          </a:xfrm>
          <a:prstGeom prst="rect">
            <a:avLst/>
          </a:prstGeom>
          <a:solidFill>
            <a:schemeClr val="bg1"/>
          </a:solidFill>
        </p:spPr>
        <p:txBody>
          <a:bodyPr wrap="square" tIns="91440" bIns="91440" rtlCol="0" anchor="ctr" anchorCtr="0">
            <a:spAutoFit/>
          </a:bodyPr>
          <a:lstStyle/>
          <a:p>
            <a:pPr algn="ctr"/>
            <a:r>
              <a:rPr lang="en-US" sz="1800" b="1" spc="300" dirty="0" smtClean="0">
                <a:solidFill>
                  <a:schemeClr val="bg1"/>
                </a:solidFill>
              </a:rPr>
              <a:t>www.transportation.ohio.gov</a:t>
            </a:r>
            <a:endParaRPr lang="en-US" sz="1800" b="1" spc="300" dirty="0">
              <a:solidFill>
                <a:schemeClr val="bg1"/>
              </a:solidFill>
            </a:endParaRPr>
          </a:p>
        </p:txBody>
      </p:sp>
      <p:sp>
        <p:nvSpPr>
          <p:cNvPr id="1027" name="Rectangle 2"/>
          <p:cNvSpPr>
            <a:spLocks noGrp="1" noChangeArrowheads="1"/>
          </p:cNvSpPr>
          <p:nvPr>
            <p:ph type="title"/>
          </p:nvPr>
        </p:nvSpPr>
        <p:spPr bwMode="auto">
          <a:xfrm>
            <a:off x="0" y="0"/>
            <a:ext cx="9144000" cy="1143000"/>
          </a:xfrm>
          <a:prstGeom prst="rect">
            <a:avLst/>
          </a:prstGeom>
          <a:solidFill>
            <a:schemeClr val="bg1"/>
          </a:solidFill>
          <a:ln w="9525">
            <a:noFill/>
            <a:miter lim="800000"/>
            <a:headEnd/>
            <a:tailEnd/>
          </a:ln>
        </p:spPr>
        <p:txBody>
          <a:bodyPr vert="horz" wrap="square" lIns="365760" tIns="182880" rIns="365760" bIns="45720" numCol="1" anchor="ctr" anchorCtr="0" compatLnSpc="1">
            <a:prstTxWarp prst="textNoShape">
              <a:avLst/>
            </a:prstTxWarp>
          </a:bodyPr>
          <a:lstStyle/>
          <a:p>
            <a:pPr lvl="0"/>
            <a:r>
              <a:rPr lang="en-US" smtClean="0"/>
              <a:t>Click to edit Master title style</a:t>
            </a:r>
            <a:endParaRPr lang="en-US" dirty="0" smtClean="0"/>
          </a:p>
        </p:txBody>
      </p:sp>
      <p:sp>
        <p:nvSpPr>
          <p:cNvPr id="1028"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35" name="Rectangle 11"/>
          <p:cNvSpPr>
            <a:spLocks noChangeArrowheads="1"/>
          </p:cNvSpPr>
          <p:nvPr/>
        </p:nvSpPr>
        <p:spPr bwMode="auto">
          <a:xfrm>
            <a:off x="228600" y="6262792"/>
            <a:ext cx="533400" cy="533400"/>
          </a:xfrm>
          <a:prstGeom prst="ellipse">
            <a:avLst/>
          </a:prstGeom>
          <a:solidFill>
            <a:srgbClr val="009969"/>
          </a:solidFill>
          <a:ln w="9525">
            <a:noFill/>
            <a:miter lim="800000"/>
            <a:headEnd/>
            <a:tailEnd/>
          </a:ln>
          <a:effectLst/>
        </p:spPr>
        <p:txBody>
          <a:bodyPr wrap="none" lIns="0" tIns="0" rIns="0" bIns="0" anchor="ctr" anchorCtr="0">
            <a:normAutofit/>
          </a:bodyPr>
          <a:lstStyle/>
          <a:p>
            <a:pPr algn="ctr">
              <a:defRPr/>
            </a:pPr>
            <a:fld id="{E39B0399-9EE4-40D6-92E9-F4A1F2E78343}" type="slidenum">
              <a:rPr lang="en-US" sz="1400" b="1" kern="1200">
                <a:solidFill>
                  <a:schemeClr val="bg1"/>
                </a:solidFill>
                <a:latin typeface="+mn-lt"/>
                <a:ea typeface="+mn-ea"/>
                <a:cs typeface="+mn-cs"/>
              </a:rPr>
              <a:pPr algn="ctr">
                <a:defRPr/>
              </a:pPr>
              <a:t>‹#›</a:t>
            </a:fld>
            <a:endParaRPr lang="en-US" sz="1400" b="1" kern="1200" dirty="0">
              <a:solidFill>
                <a:schemeClr val="bg1"/>
              </a:solidFill>
              <a:latin typeface="+mn-lt"/>
              <a:ea typeface="+mn-ea"/>
              <a:cs typeface="+mn-cs"/>
            </a:endParaRPr>
          </a:p>
        </p:txBody>
      </p:sp>
      <p:sp>
        <p:nvSpPr>
          <p:cNvPr id="7" name="Rectangle 5"/>
          <p:cNvSpPr>
            <a:spLocks noGrp="1" noChangeArrowheads="1"/>
          </p:cNvSpPr>
          <p:nvPr>
            <p:ph type="ftr" sz="quarter" idx="3"/>
          </p:nvPr>
        </p:nvSpPr>
        <p:spPr>
          <a:xfrm>
            <a:off x="831614" y="6346612"/>
            <a:ext cx="6940786" cy="365760"/>
          </a:xfrm>
          <a:prstGeom prst="rect">
            <a:avLst/>
          </a:prstGeom>
          <a:ln/>
        </p:spPr>
        <p:txBody>
          <a:bodyPr anchor="ctr" anchorCtr="0">
            <a:normAutofit/>
          </a:bodyPr>
          <a:lstStyle>
            <a:lvl1pPr algn="l">
              <a:defRPr sz="1400" b="1" spc="100" baseline="0">
                <a:solidFill>
                  <a:srgbClr val="009969"/>
                </a:solidFill>
                <a:latin typeface="+mn-lt"/>
              </a:defRPr>
            </a:lvl1pPr>
          </a:lstStyle>
          <a:p>
            <a:pPr algn="ctr">
              <a:defRPr/>
            </a:pPr>
            <a:r>
              <a:rPr lang="en-US" smtClean="0"/>
              <a:t>Athens Area Chamber of Commerce</a:t>
            </a:r>
            <a:endParaRPr lang="en-US" dirty="0"/>
          </a:p>
        </p:txBody>
      </p:sp>
      <p:pic>
        <p:nvPicPr>
          <p:cNvPr id="2" name="Picture 1"/>
          <p:cNvPicPr>
            <a:picLocks noChangeAspect="1"/>
          </p:cNvPicPr>
          <p:nvPr/>
        </p:nvPicPr>
        <p:blipFill rotWithShape="1">
          <a:blip r:embed="rId10" cstate="print">
            <a:extLst>
              <a:ext uri="{28A0092B-C50C-407E-A947-70E740481C1C}">
                <a14:useLocalDpi xmlns:a14="http://schemas.microsoft.com/office/drawing/2010/main" val="0"/>
              </a:ext>
            </a:extLst>
          </a:blip>
          <a:srcRect/>
          <a:stretch/>
        </p:blipFill>
        <p:spPr>
          <a:xfrm>
            <a:off x="7696200" y="5607472"/>
            <a:ext cx="1188720" cy="1188720"/>
          </a:xfrm>
          <a:prstGeom prst="rect">
            <a:avLst/>
          </a:prstGeom>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8" r:id="rId3"/>
    <p:sldLayoutId id="2147483656" r:id="rId4"/>
    <p:sldLayoutId id="2147483659" r:id="rId5"/>
    <p:sldLayoutId id="2147483660" r:id="rId6"/>
    <p:sldLayoutId id="2147483657" r:id="rId7"/>
    <p:sldLayoutId id="2147483661" r:id="rId8"/>
  </p:sldLayoutIdLst>
  <p:timing>
    <p:tnLst>
      <p:par>
        <p:cTn id="1" dur="indefinite" restart="never" nodeType="tmRoot"/>
      </p:par>
    </p:tnLst>
  </p:timing>
  <p:hf sldNum="0" hdr="0" dt="0"/>
  <p:txStyles>
    <p:titleStyle>
      <a:lvl1pPr algn="ctr" rtl="0" eaLnBrk="1" fontAlgn="base" hangingPunct="1">
        <a:spcBef>
          <a:spcPct val="0"/>
        </a:spcBef>
        <a:spcAft>
          <a:spcPct val="0"/>
        </a:spcAft>
        <a:defRPr sz="3600" b="0">
          <a:solidFill>
            <a:srgbClr val="009969"/>
          </a:solidFill>
          <a:latin typeface="Arial Black" pitchFamily="34" charset="0"/>
          <a:ea typeface="+mj-ea"/>
          <a:cs typeface="+mj-cs"/>
        </a:defRPr>
      </a:lvl1pPr>
      <a:lvl2pPr algn="ctr" rtl="0" eaLnBrk="1" fontAlgn="base" hangingPunct="1">
        <a:spcBef>
          <a:spcPct val="0"/>
        </a:spcBef>
        <a:spcAft>
          <a:spcPct val="0"/>
        </a:spcAft>
        <a:defRPr sz="4000" b="1">
          <a:solidFill>
            <a:schemeClr val="bg1"/>
          </a:solidFill>
          <a:latin typeface="Georgia" pitchFamily="18" charset="0"/>
        </a:defRPr>
      </a:lvl2pPr>
      <a:lvl3pPr algn="ctr" rtl="0" eaLnBrk="1" fontAlgn="base" hangingPunct="1">
        <a:spcBef>
          <a:spcPct val="0"/>
        </a:spcBef>
        <a:spcAft>
          <a:spcPct val="0"/>
        </a:spcAft>
        <a:defRPr sz="4000" b="1">
          <a:solidFill>
            <a:schemeClr val="bg1"/>
          </a:solidFill>
          <a:latin typeface="Georgia" pitchFamily="18" charset="0"/>
        </a:defRPr>
      </a:lvl3pPr>
      <a:lvl4pPr algn="ctr" rtl="0" eaLnBrk="1" fontAlgn="base" hangingPunct="1">
        <a:spcBef>
          <a:spcPct val="0"/>
        </a:spcBef>
        <a:spcAft>
          <a:spcPct val="0"/>
        </a:spcAft>
        <a:defRPr sz="4000" b="1">
          <a:solidFill>
            <a:schemeClr val="bg1"/>
          </a:solidFill>
          <a:latin typeface="Georgia" pitchFamily="18" charset="0"/>
        </a:defRPr>
      </a:lvl4pPr>
      <a:lvl5pPr algn="ctr" rtl="0" eaLnBrk="1" fontAlgn="base" hangingPunct="1">
        <a:spcBef>
          <a:spcPct val="0"/>
        </a:spcBef>
        <a:spcAft>
          <a:spcPct val="0"/>
        </a:spcAft>
        <a:defRPr sz="4000" b="1">
          <a:solidFill>
            <a:schemeClr val="bg1"/>
          </a:solidFill>
          <a:latin typeface="Georgia" pitchFamily="18" charset="0"/>
        </a:defRPr>
      </a:lvl5pPr>
      <a:lvl6pPr marL="457200" algn="ctr" rtl="0" eaLnBrk="1" fontAlgn="base" hangingPunct="1">
        <a:spcBef>
          <a:spcPct val="0"/>
        </a:spcBef>
        <a:spcAft>
          <a:spcPct val="0"/>
        </a:spcAft>
        <a:defRPr sz="4000" b="1">
          <a:solidFill>
            <a:schemeClr val="bg1"/>
          </a:solidFill>
          <a:latin typeface="Georgia" pitchFamily="18" charset="0"/>
        </a:defRPr>
      </a:lvl6pPr>
      <a:lvl7pPr marL="914400" algn="ctr" rtl="0" eaLnBrk="1" fontAlgn="base" hangingPunct="1">
        <a:spcBef>
          <a:spcPct val="0"/>
        </a:spcBef>
        <a:spcAft>
          <a:spcPct val="0"/>
        </a:spcAft>
        <a:defRPr sz="4000" b="1">
          <a:solidFill>
            <a:schemeClr val="bg1"/>
          </a:solidFill>
          <a:latin typeface="Georgia" pitchFamily="18" charset="0"/>
        </a:defRPr>
      </a:lvl7pPr>
      <a:lvl8pPr marL="1371600" algn="ctr" rtl="0" eaLnBrk="1" fontAlgn="base" hangingPunct="1">
        <a:spcBef>
          <a:spcPct val="0"/>
        </a:spcBef>
        <a:spcAft>
          <a:spcPct val="0"/>
        </a:spcAft>
        <a:defRPr sz="4000" b="1">
          <a:solidFill>
            <a:schemeClr val="bg1"/>
          </a:solidFill>
          <a:latin typeface="Georgia" pitchFamily="18" charset="0"/>
        </a:defRPr>
      </a:lvl8pPr>
      <a:lvl9pPr marL="1828800" algn="ctr" rtl="0" eaLnBrk="1" fontAlgn="base" hangingPunct="1">
        <a:spcBef>
          <a:spcPct val="0"/>
        </a:spcBef>
        <a:spcAft>
          <a:spcPct val="0"/>
        </a:spcAft>
        <a:defRPr sz="4000" b="1">
          <a:solidFill>
            <a:schemeClr val="bg1"/>
          </a:solidFill>
          <a:latin typeface="Georgia" pitchFamily="18" charset="0"/>
        </a:defRPr>
      </a:lvl9pPr>
    </p:titleStyle>
    <p:bodyStyle>
      <a:lvl1pPr marL="457200" indent="-457200" algn="l" rtl="0" eaLnBrk="1" fontAlgn="base" hangingPunct="1">
        <a:spcBef>
          <a:spcPct val="20000"/>
        </a:spcBef>
        <a:spcAft>
          <a:spcPct val="0"/>
        </a:spcAft>
        <a:buFontTx/>
        <a:buBlip>
          <a:blip r:embed="rId11"/>
        </a:buBlip>
        <a:defRPr sz="3200" b="1">
          <a:solidFill>
            <a:schemeClr val="bg1"/>
          </a:solidFill>
          <a:latin typeface="+mn-lt"/>
          <a:ea typeface="+mn-ea"/>
          <a:cs typeface="+mn-cs"/>
        </a:defRPr>
      </a:lvl1pPr>
      <a:lvl2pPr marL="742950" indent="-285750" algn="l" rtl="0" eaLnBrk="1" fontAlgn="base" hangingPunct="1">
        <a:spcBef>
          <a:spcPct val="20000"/>
        </a:spcBef>
        <a:spcAft>
          <a:spcPct val="0"/>
        </a:spcAft>
        <a:buFontTx/>
        <a:buBlip>
          <a:blip r:embed="rId11"/>
        </a:buBlip>
        <a:defRPr sz="2800">
          <a:solidFill>
            <a:schemeClr val="bg1"/>
          </a:solidFill>
          <a:latin typeface="+mn-lt"/>
        </a:defRPr>
      </a:lvl2pPr>
      <a:lvl3pPr marL="1143000" indent="-228600" algn="l" rtl="0" eaLnBrk="1" fontAlgn="base" hangingPunct="1">
        <a:spcBef>
          <a:spcPct val="20000"/>
        </a:spcBef>
        <a:spcAft>
          <a:spcPct val="0"/>
        </a:spcAft>
        <a:buFontTx/>
        <a:buBlip>
          <a:blip r:embed="rId11"/>
        </a:buBlip>
        <a:defRPr sz="2400">
          <a:solidFill>
            <a:schemeClr val="bg1"/>
          </a:solidFill>
          <a:latin typeface="+mn-lt"/>
        </a:defRPr>
      </a:lvl3pPr>
      <a:lvl4pPr marL="1600200" indent="-228600" algn="l" rtl="0" eaLnBrk="1" fontAlgn="base" hangingPunct="1">
        <a:spcBef>
          <a:spcPct val="20000"/>
        </a:spcBef>
        <a:spcAft>
          <a:spcPct val="0"/>
        </a:spcAft>
        <a:buFontTx/>
        <a:buBlip>
          <a:blip r:embed="rId11"/>
        </a:buBlip>
        <a:defRPr sz="2000">
          <a:solidFill>
            <a:schemeClr val="bg1"/>
          </a:solidFill>
          <a:latin typeface="+mn-lt"/>
        </a:defRPr>
      </a:lvl4pPr>
      <a:lvl5pPr marL="2057400" indent="-228600" algn="l" rtl="0" eaLnBrk="1" fontAlgn="base" hangingPunct="1">
        <a:spcBef>
          <a:spcPct val="20000"/>
        </a:spcBef>
        <a:spcAft>
          <a:spcPct val="0"/>
        </a:spcAft>
        <a:buFontTx/>
        <a:buBlip>
          <a:blip r:embed="rId11"/>
        </a:buBlip>
        <a:defRPr sz="2000">
          <a:solidFill>
            <a:schemeClr val="bg1"/>
          </a:solidFill>
          <a:latin typeface="+mn-lt"/>
        </a:defRPr>
      </a:lvl5pPr>
      <a:lvl6pPr marL="2514600" indent="-228600" algn="l" rtl="0" eaLnBrk="1" fontAlgn="base" hangingPunct="1">
        <a:spcBef>
          <a:spcPct val="20000"/>
        </a:spcBef>
        <a:spcAft>
          <a:spcPct val="0"/>
        </a:spcAft>
        <a:buChar char="»"/>
        <a:defRPr sz="2000">
          <a:solidFill>
            <a:schemeClr val="bg1"/>
          </a:solidFill>
          <a:latin typeface="+mn-lt"/>
        </a:defRPr>
      </a:lvl6pPr>
      <a:lvl7pPr marL="2971800" indent="-228600" algn="l" rtl="0" eaLnBrk="1" fontAlgn="base" hangingPunct="1">
        <a:spcBef>
          <a:spcPct val="20000"/>
        </a:spcBef>
        <a:spcAft>
          <a:spcPct val="0"/>
        </a:spcAft>
        <a:buChar char="»"/>
        <a:defRPr sz="2000">
          <a:solidFill>
            <a:schemeClr val="bg1"/>
          </a:solidFill>
          <a:latin typeface="+mn-lt"/>
        </a:defRPr>
      </a:lvl7pPr>
      <a:lvl8pPr marL="3429000" indent="-228600" algn="l" rtl="0" eaLnBrk="1" fontAlgn="base" hangingPunct="1">
        <a:spcBef>
          <a:spcPct val="20000"/>
        </a:spcBef>
        <a:spcAft>
          <a:spcPct val="0"/>
        </a:spcAft>
        <a:buChar char="»"/>
        <a:defRPr sz="2000">
          <a:solidFill>
            <a:schemeClr val="bg1"/>
          </a:solidFill>
          <a:latin typeface="+mn-lt"/>
        </a:defRPr>
      </a:lvl8pPr>
      <a:lvl9pPr marL="3886200" indent="-228600" algn="l" rtl="0" eaLnBrk="1" fontAlgn="base" hangingPunct="1">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09969"/>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83466" y="6179131"/>
            <a:ext cx="8577067" cy="519536"/>
          </a:xfrm>
          <a:prstGeom prst="rect">
            <a:avLst/>
          </a:prstGeom>
        </p:spPr>
      </p:pic>
      <p:sp>
        <p:nvSpPr>
          <p:cNvPr id="1027"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5" name="Rectangle 11"/>
          <p:cNvSpPr>
            <a:spLocks noChangeArrowheads="1"/>
          </p:cNvSpPr>
          <p:nvPr/>
        </p:nvSpPr>
        <p:spPr bwMode="auto">
          <a:xfrm>
            <a:off x="8077200" y="6219825"/>
            <a:ext cx="609600" cy="381000"/>
          </a:xfrm>
          <a:prstGeom prst="rect">
            <a:avLst/>
          </a:prstGeom>
          <a:noFill/>
          <a:ln w="9525">
            <a:noFill/>
            <a:miter lim="800000"/>
            <a:headEnd/>
            <a:tailEnd/>
          </a:ln>
          <a:effectLst/>
        </p:spPr>
        <p:txBody>
          <a:bodyPr wrap="none" lIns="0" tIns="0" rIns="0" bIns="0" anchor="ctr" anchorCtr="0">
            <a:normAutofit/>
          </a:bodyPr>
          <a:lstStyle/>
          <a:p>
            <a:pPr algn="ctr">
              <a:defRPr/>
            </a:pPr>
            <a:fld id="{E39B0399-9EE4-40D6-92E9-F4A1F2E78343}" type="slidenum">
              <a:rPr lang="en-US" b="1">
                <a:solidFill>
                  <a:srgbClr val="009969"/>
                </a:solidFill>
                <a:latin typeface="Georgia" pitchFamily="18" charset="0"/>
              </a:rPr>
              <a:pPr algn="ctr">
                <a:defRPr/>
              </a:pPr>
              <a:t>‹#›</a:t>
            </a:fld>
            <a:endParaRPr lang="en-US" b="1" dirty="0">
              <a:solidFill>
                <a:srgbClr val="009969"/>
              </a:solidFill>
              <a:latin typeface="Georgia" pitchFamily="18" charset="0"/>
            </a:endParaRPr>
          </a:p>
        </p:txBody>
      </p:sp>
      <p:sp>
        <p:nvSpPr>
          <p:cNvPr id="7" name="Rectangle 5"/>
          <p:cNvSpPr>
            <a:spLocks noGrp="1" noChangeArrowheads="1"/>
          </p:cNvSpPr>
          <p:nvPr>
            <p:ph type="ftr" sz="quarter" idx="3"/>
          </p:nvPr>
        </p:nvSpPr>
        <p:spPr>
          <a:xfrm>
            <a:off x="838200" y="6248399"/>
            <a:ext cx="7162800" cy="381000"/>
          </a:xfrm>
          <a:prstGeom prst="rect">
            <a:avLst/>
          </a:prstGeom>
          <a:ln/>
        </p:spPr>
        <p:txBody>
          <a:bodyPr tIns="0" bIns="0" anchor="ctr" anchorCtr="0">
            <a:normAutofit/>
          </a:bodyPr>
          <a:lstStyle>
            <a:lvl1pPr algn="ctr">
              <a:defRPr>
                <a:latin typeface="+mj-lt"/>
              </a:defRPr>
            </a:lvl1pPr>
          </a:lstStyle>
          <a:p>
            <a:pPr>
              <a:defRPr/>
            </a:pPr>
            <a:r>
              <a:rPr lang="en-US" smtClean="0">
                <a:solidFill>
                  <a:srgbClr val="000000"/>
                </a:solidFill>
              </a:rPr>
              <a:t>Athens Area Chamber of Commerce</a:t>
            </a:r>
            <a:endParaRPr lang="en-US" sz="1200" dirty="0">
              <a:solidFill>
                <a:srgbClr val="000000"/>
              </a:solidFill>
            </a:endParaRPr>
          </a:p>
        </p:txBody>
      </p:sp>
    </p:spTree>
    <p:extLst>
      <p:ext uri="{BB962C8B-B14F-4D97-AF65-F5344CB8AC3E}">
        <p14:creationId xmlns:p14="http://schemas.microsoft.com/office/powerpoint/2010/main" val="147587841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Lst>
  <p:hf sldNum="0" hdr="0" dt="0"/>
  <p:txStyles>
    <p:titleStyle>
      <a:lvl1pPr algn="ctr" rtl="0" eaLnBrk="1" fontAlgn="base" hangingPunct="1">
        <a:spcBef>
          <a:spcPct val="0"/>
        </a:spcBef>
        <a:spcAft>
          <a:spcPct val="0"/>
        </a:spcAft>
        <a:defRPr sz="4000" b="1">
          <a:solidFill>
            <a:schemeClr val="bg1"/>
          </a:solidFill>
          <a:latin typeface="+mj-lt"/>
          <a:ea typeface="+mj-ea"/>
          <a:cs typeface="+mj-cs"/>
        </a:defRPr>
      </a:lvl1pPr>
      <a:lvl2pPr algn="ctr" rtl="0" eaLnBrk="1" fontAlgn="base" hangingPunct="1">
        <a:spcBef>
          <a:spcPct val="0"/>
        </a:spcBef>
        <a:spcAft>
          <a:spcPct val="0"/>
        </a:spcAft>
        <a:defRPr sz="4000" b="1">
          <a:solidFill>
            <a:schemeClr val="bg1"/>
          </a:solidFill>
          <a:latin typeface="Georgia" pitchFamily="18" charset="0"/>
        </a:defRPr>
      </a:lvl2pPr>
      <a:lvl3pPr algn="ctr" rtl="0" eaLnBrk="1" fontAlgn="base" hangingPunct="1">
        <a:spcBef>
          <a:spcPct val="0"/>
        </a:spcBef>
        <a:spcAft>
          <a:spcPct val="0"/>
        </a:spcAft>
        <a:defRPr sz="4000" b="1">
          <a:solidFill>
            <a:schemeClr val="bg1"/>
          </a:solidFill>
          <a:latin typeface="Georgia" pitchFamily="18" charset="0"/>
        </a:defRPr>
      </a:lvl3pPr>
      <a:lvl4pPr algn="ctr" rtl="0" eaLnBrk="1" fontAlgn="base" hangingPunct="1">
        <a:spcBef>
          <a:spcPct val="0"/>
        </a:spcBef>
        <a:spcAft>
          <a:spcPct val="0"/>
        </a:spcAft>
        <a:defRPr sz="4000" b="1">
          <a:solidFill>
            <a:schemeClr val="bg1"/>
          </a:solidFill>
          <a:latin typeface="Georgia" pitchFamily="18" charset="0"/>
        </a:defRPr>
      </a:lvl4pPr>
      <a:lvl5pPr algn="ctr" rtl="0" eaLnBrk="1" fontAlgn="base" hangingPunct="1">
        <a:spcBef>
          <a:spcPct val="0"/>
        </a:spcBef>
        <a:spcAft>
          <a:spcPct val="0"/>
        </a:spcAft>
        <a:defRPr sz="4000" b="1">
          <a:solidFill>
            <a:schemeClr val="bg1"/>
          </a:solidFill>
          <a:latin typeface="Georgia" pitchFamily="18" charset="0"/>
        </a:defRPr>
      </a:lvl5pPr>
      <a:lvl6pPr marL="457200" algn="ctr" rtl="0" eaLnBrk="1" fontAlgn="base" hangingPunct="1">
        <a:spcBef>
          <a:spcPct val="0"/>
        </a:spcBef>
        <a:spcAft>
          <a:spcPct val="0"/>
        </a:spcAft>
        <a:defRPr sz="4000" b="1">
          <a:solidFill>
            <a:schemeClr val="bg1"/>
          </a:solidFill>
          <a:latin typeface="Georgia" pitchFamily="18" charset="0"/>
        </a:defRPr>
      </a:lvl6pPr>
      <a:lvl7pPr marL="914400" algn="ctr" rtl="0" eaLnBrk="1" fontAlgn="base" hangingPunct="1">
        <a:spcBef>
          <a:spcPct val="0"/>
        </a:spcBef>
        <a:spcAft>
          <a:spcPct val="0"/>
        </a:spcAft>
        <a:defRPr sz="4000" b="1">
          <a:solidFill>
            <a:schemeClr val="bg1"/>
          </a:solidFill>
          <a:latin typeface="Georgia" pitchFamily="18" charset="0"/>
        </a:defRPr>
      </a:lvl7pPr>
      <a:lvl8pPr marL="1371600" algn="ctr" rtl="0" eaLnBrk="1" fontAlgn="base" hangingPunct="1">
        <a:spcBef>
          <a:spcPct val="0"/>
        </a:spcBef>
        <a:spcAft>
          <a:spcPct val="0"/>
        </a:spcAft>
        <a:defRPr sz="4000" b="1">
          <a:solidFill>
            <a:schemeClr val="bg1"/>
          </a:solidFill>
          <a:latin typeface="Georgia" pitchFamily="18" charset="0"/>
        </a:defRPr>
      </a:lvl8pPr>
      <a:lvl9pPr marL="1828800" algn="ctr" rtl="0" eaLnBrk="1" fontAlgn="base" hangingPunct="1">
        <a:spcBef>
          <a:spcPct val="0"/>
        </a:spcBef>
        <a:spcAft>
          <a:spcPct val="0"/>
        </a:spcAft>
        <a:defRPr sz="4000" b="1">
          <a:solidFill>
            <a:schemeClr val="bg1"/>
          </a:solidFill>
          <a:latin typeface="Georgia" pitchFamily="18" charset="0"/>
        </a:defRPr>
      </a:lvl9pPr>
    </p:titleStyle>
    <p:bodyStyle>
      <a:lvl1pPr marL="342900" indent="-342900" algn="l" rtl="0" eaLnBrk="1" fontAlgn="base" hangingPunct="1">
        <a:spcBef>
          <a:spcPct val="20000"/>
        </a:spcBef>
        <a:spcAft>
          <a:spcPct val="0"/>
        </a:spcAft>
        <a:buFontTx/>
        <a:buBlip>
          <a:blip r:embed="rId11"/>
        </a:buBlip>
        <a:defRPr sz="3200" b="1">
          <a:solidFill>
            <a:schemeClr val="bg1"/>
          </a:solidFill>
          <a:latin typeface="+mn-lt"/>
          <a:ea typeface="+mn-ea"/>
          <a:cs typeface="+mn-cs"/>
        </a:defRPr>
      </a:lvl1pPr>
      <a:lvl2pPr marL="742950" indent="-285750" algn="l" rtl="0" eaLnBrk="1" fontAlgn="base" hangingPunct="1">
        <a:spcBef>
          <a:spcPct val="20000"/>
        </a:spcBef>
        <a:spcAft>
          <a:spcPct val="0"/>
        </a:spcAft>
        <a:buFontTx/>
        <a:buBlip>
          <a:blip r:embed="rId11"/>
        </a:buBlip>
        <a:defRPr sz="2800">
          <a:solidFill>
            <a:schemeClr val="bg1"/>
          </a:solidFill>
          <a:latin typeface="+mn-lt"/>
        </a:defRPr>
      </a:lvl2pPr>
      <a:lvl3pPr marL="1143000" indent="-228600" algn="l" rtl="0" eaLnBrk="1" fontAlgn="base" hangingPunct="1">
        <a:spcBef>
          <a:spcPct val="20000"/>
        </a:spcBef>
        <a:spcAft>
          <a:spcPct val="0"/>
        </a:spcAft>
        <a:buFontTx/>
        <a:buBlip>
          <a:blip r:embed="rId11"/>
        </a:buBlip>
        <a:defRPr sz="2400">
          <a:solidFill>
            <a:schemeClr val="bg1"/>
          </a:solidFill>
          <a:latin typeface="+mn-lt"/>
        </a:defRPr>
      </a:lvl3pPr>
      <a:lvl4pPr marL="1600200" indent="-228600" algn="l" rtl="0" eaLnBrk="1" fontAlgn="base" hangingPunct="1">
        <a:spcBef>
          <a:spcPct val="20000"/>
        </a:spcBef>
        <a:spcAft>
          <a:spcPct val="0"/>
        </a:spcAft>
        <a:buFontTx/>
        <a:buBlip>
          <a:blip r:embed="rId11"/>
        </a:buBlip>
        <a:defRPr sz="2000">
          <a:solidFill>
            <a:schemeClr val="bg1"/>
          </a:solidFill>
          <a:latin typeface="+mn-lt"/>
        </a:defRPr>
      </a:lvl4pPr>
      <a:lvl5pPr marL="2057400" indent="-228600" algn="l" rtl="0" eaLnBrk="1" fontAlgn="base" hangingPunct="1">
        <a:spcBef>
          <a:spcPct val="20000"/>
        </a:spcBef>
        <a:spcAft>
          <a:spcPct val="0"/>
        </a:spcAft>
        <a:buFontTx/>
        <a:buBlip>
          <a:blip r:embed="rId11"/>
        </a:buBlip>
        <a:defRPr sz="2000">
          <a:solidFill>
            <a:schemeClr val="bg1"/>
          </a:solidFill>
          <a:latin typeface="+mn-lt"/>
        </a:defRPr>
      </a:lvl5pPr>
      <a:lvl6pPr marL="2514600" indent="-228600" algn="l" rtl="0" eaLnBrk="1" fontAlgn="base" hangingPunct="1">
        <a:spcBef>
          <a:spcPct val="20000"/>
        </a:spcBef>
        <a:spcAft>
          <a:spcPct val="0"/>
        </a:spcAft>
        <a:buChar char="»"/>
        <a:defRPr sz="2000">
          <a:solidFill>
            <a:schemeClr val="bg1"/>
          </a:solidFill>
          <a:latin typeface="+mn-lt"/>
        </a:defRPr>
      </a:lvl6pPr>
      <a:lvl7pPr marL="2971800" indent="-228600" algn="l" rtl="0" eaLnBrk="1" fontAlgn="base" hangingPunct="1">
        <a:spcBef>
          <a:spcPct val="20000"/>
        </a:spcBef>
        <a:spcAft>
          <a:spcPct val="0"/>
        </a:spcAft>
        <a:buChar char="»"/>
        <a:defRPr sz="2000">
          <a:solidFill>
            <a:schemeClr val="bg1"/>
          </a:solidFill>
          <a:latin typeface="+mn-lt"/>
        </a:defRPr>
      </a:lvl7pPr>
      <a:lvl8pPr marL="3429000" indent="-228600" algn="l" rtl="0" eaLnBrk="1" fontAlgn="base" hangingPunct="1">
        <a:spcBef>
          <a:spcPct val="20000"/>
        </a:spcBef>
        <a:spcAft>
          <a:spcPct val="0"/>
        </a:spcAft>
        <a:buChar char="»"/>
        <a:defRPr sz="2000">
          <a:solidFill>
            <a:schemeClr val="bg1"/>
          </a:solidFill>
          <a:latin typeface="+mn-lt"/>
        </a:defRPr>
      </a:lvl8pPr>
      <a:lvl9pPr marL="3886200" indent="-228600" algn="l" rtl="0" eaLnBrk="1" fontAlgn="base" hangingPunct="1">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09969"/>
        </a:solidFill>
        <a:effectLst/>
      </p:bgPr>
    </p:bg>
    <p:spTree>
      <p:nvGrpSpPr>
        <p:cNvPr id="1" name=""/>
        <p:cNvGrpSpPr/>
        <p:nvPr/>
      </p:nvGrpSpPr>
      <p:grpSpPr>
        <a:xfrm>
          <a:off x="0" y="0"/>
          <a:ext cx="0" cy="0"/>
          <a:chOff x="0" y="0"/>
          <a:chExt cx="0" cy="0"/>
        </a:xfrm>
      </p:grpSpPr>
      <p:sp>
        <p:nvSpPr>
          <p:cNvPr id="8" name="TextBox 7"/>
          <p:cNvSpPr txBox="1"/>
          <p:nvPr/>
        </p:nvSpPr>
        <p:spPr>
          <a:xfrm>
            <a:off x="0" y="6288024"/>
            <a:ext cx="9144000" cy="438912"/>
          </a:xfrm>
          <a:prstGeom prst="rect">
            <a:avLst/>
          </a:prstGeom>
          <a:solidFill>
            <a:schemeClr val="bg1"/>
          </a:solidFill>
          <a:ln w="63500" cmpd="thinThick">
            <a:solidFill>
              <a:schemeClr val="bg1"/>
            </a:solidFill>
          </a:ln>
        </p:spPr>
        <p:txBody>
          <a:bodyPr wrap="square" tIns="91440" bIns="91440" rtlCol="0" anchor="ctr" anchorCtr="0">
            <a:spAutoFit/>
          </a:bodyPr>
          <a:lstStyle/>
          <a:p>
            <a:pPr algn="ctr"/>
            <a:r>
              <a:rPr lang="en-US" b="1" spc="300" dirty="0" smtClean="0">
                <a:solidFill>
                  <a:srgbClr val="FFFFFF"/>
                </a:solidFill>
              </a:rPr>
              <a:t>www.transportation.ohio.gov</a:t>
            </a:r>
            <a:endParaRPr lang="en-US" b="1" spc="300" dirty="0">
              <a:solidFill>
                <a:srgbClr val="FFFFFF"/>
              </a:solidFill>
            </a:endParaRPr>
          </a:p>
        </p:txBody>
      </p:sp>
      <p:sp>
        <p:nvSpPr>
          <p:cNvPr id="1027" name="Rectangle 2"/>
          <p:cNvSpPr>
            <a:spLocks noGrp="1" noChangeArrowheads="1"/>
          </p:cNvSpPr>
          <p:nvPr>
            <p:ph type="title"/>
          </p:nvPr>
        </p:nvSpPr>
        <p:spPr bwMode="auto">
          <a:xfrm>
            <a:off x="457200" y="274638"/>
            <a:ext cx="8229600" cy="1143000"/>
          </a:xfrm>
          <a:prstGeom prst="rect">
            <a:avLst/>
          </a:prstGeom>
          <a:noFill/>
          <a:ln w="63500" cmpd="thinThick">
            <a:solidFill>
              <a:schemeClr val="bg1"/>
            </a:solid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5" name="Rectangle 11"/>
          <p:cNvSpPr>
            <a:spLocks noChangeArrowheads="1"/>
          </p:cNvSpPr>
          <p:nvPr/>
        </p:nvSpPr>
        <p:spPr bwMode="auto">
          <a:xfrm>
            <a:off x="8229600" y="6324600"/>
            <a:ext cx="457200" cy="365760"/>
          </a:xfrm>
          <a:prstGeom prst="rect">
            <a:avLst/>
          </a:prstGeom>
          <a:noFill/>
          <a:ln w="9525">
            <a:noFill/>
            <a:miter lim="800000"/>
            <a:headEnd/>
            <a:tailEnd/>
          </a:ln>
          <a:effectLst/>
        </p:spPr>
        <p:txBody>
          <a:bodyPr anchor="ctr" anchorCtr="0"/>
          <a:lstStyle/>
          <a:p>
            <a:pPr algn="ctr">
              <a:defRPr/>
            </a:pPr>
            <a:fld id="{E39B0399-9EE4-40D6-92E9-F4A1F2E78343}" type="slidenum">
              <a:rPr lang="en-US" sz="1400" b="0">
                <a:solidFill>
                  <a:srgbClr val="009969"/>
                </a:solidFill>
                <a:latin typeface="Copperplate Gothic Bold" pitchFamily="34" charset="0"/>
              </a:rPr>
              <a:pPr algn="ctr">
                <a:defRPr/>
              </a:pPr>
              <a:t>‹#›</a:t>
            </a:fld>
            <a:endParaRPr lang="en-US" sz="1400" b="0" dirty="0">
              <a:solidFill>
                <a:srgbClr val="009969"/>
              </a:solidFill>
              <a:latin typeface="Copperplate Gothic Bold" pitchFamily="34" charset="0"/>
            </a:endParaRPr>
          </a:p>
        </p:txBody>
      </p:sp>
      <p:sp>
        <p:nvSpPr>
          <p:cNvPr id="7" name="Rectangle 5"/>
          <p:cNvSpPr>
            <a:spLocks noGrp="1" noChangeArrowheads="1"/>
          </p:cNvSpPr>
          <p:nvPr>
            <p:ph type="ftr" sz="quarter" idx="3"/>
          </p:nvPr>
        </p:nvSpPr>
        <p:spPr>
          <a:xfrm>
            <a:off x="853440" y="6324600"/>
            <a:ext cx="7376160" cy="365760"/>
          </a:xfrm>
          <a:prstGeom prst="rect">
            <a:avLst/>
          </a:prstGeom>
          <a:ln/>
        </p:spPr>
        <p:txBody>
          <a:bodyPr tIns="0" bIns="0" anchor="ctr" anchorCtr="0">
            <a:normAutofit/>
          </a:bodyPr>
          <a:lstStyle>
            <a:lvl1pPr algn="l">
              <a:defRPr sz="1400" b="0">
                <a:solidFill>
                  <a:srgbClr val="009969"/>
                </a:solidFill>
                <a:latin typeface="Copperplate Gothic Bold" pitchFamily="34" charset="0"/>
              </a:defRPr>
            </a:lvl1pPr>
          </a:lstStyle>
          <a:p>
            <a:pPr algn="ctr">
              <a:defRPr/>
            </a:pPr>
            <a:r>
              <a:rPr lang="en-US" smtClean="0"/>
              <a:t>Athens Area Chamber of Commerce</a:t>
            </a:r>
            <a:endParaRPr lang="en-US" dirty="0"/>
          </a:p>
        </p:txBody>
      </p:sp>
      <p:pic>
        <p:nvPicPr>
          <p:cNvPr id="2" name="Picture 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50614" y="6301740"/>
            <a:ext cx="411480" cy="411480"/>
          </a:xfrm>
          <a:prstGeom prst="rect">
            <a:avLst/>
          </a:prstGeom>
        </p:spPr>
      </p:pic>
    </p:spTree>
    <p:extLst>
      <p:ext uri="{BB962C8B-B14F-4D97-AF65-F5344CB8AC3E}">
        <p14:creationId xmlns:p14="http://schemas.microsoft.com/office/powerpoint/2010/main" val="1398658161"/>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Lst>
  <p:timing>
    <p:tnLst>
      <p:par>
        <p:cTn id="1" dur="indefinite" restart="never" nodeType="tmRoot"/>
      </p:par>
    </p:tnLst>
  </p:timing>
  <p:hf sldNum="0" hdr="0" dt="0"/>
  <p:txStyles>
    <p:titleStyle>
      <a:lvl1pPr algn="ctr" rtl="0" eaLnBrk="1" fontAlgn="base" hangingPunct="1">
        <a:spcBef>
          <a:spcPct val="0"/>
        </a:spcBef>
        <a:spcAft>
          <a:spcPct val="0"/>
        </a:spcAft>
        <a:defRPr sz="3400" b="0">
          <a:ln>
            <a:noFill/>
          </a:ln>
          <a:solidFill>
            <a:schemeClr val="bg1"/>
          </a:solidFill>
          <a:latin typeface="Copperplate Gothic Bold" pitchFamily="34" charset="0"/>
          <a:ea typeface="+mj-ea"/>
          <a:cs typeface="+mj-cs"/>
        </a:defRPr>
      </a:lvl1pPr>
      <a:lvl2pPr algn="ctr" rtl="0" eaLnBrk="1" fontAlgn="base" hangingPunct="1">
        <a:spcBef>
          <a:spcPct val="0"/>
        </a:spcBef>
        <a:spcAft>
          <a:spcPct val="0"/>
        </a:spcAft>
        <a:defRPr sz="4000" b="1">
          <a:solidFill>
            <a:schemeClr val="bg1"/>
          </a:solidFill>
          <a:latin typeface="Georgia" pitchFamily="18" charset="0"/>
        </a:defRPr>
      </a:lvl2pPr>
      <a:lvl3pPr algn="ctr" rtl="0" eaLnBrk="1" fontAlgn="base" hangingPunct="1">
        <a:spcBef>
          <a:spcPct val="0"/>
        </a:spcBef>
        <a:spcAft>
          <a:spcPct val="0"/>
        </a:spcAft>
        <a:defRPr sz="4000" b="1">
          <a:solidFill>
            <a:schemeClr val="bg1"/>
          </a:solidFill>
          <a:latin typeface="Georgia" pitchFamily="18" charset="0"/>
        </a:defRPr>
      </a:lvl3pPr>
      <a:lvl4pPr algn="ctr" rtl="0" eaLnBrk="1" fontAlgn="base" hangingPunct="1">
        <a:spcBef>
          <a:spcPct val="0"/>
        </a:spcBef>
        <a:spcAft>
          <a:spcPct val="0"/>
        </a:spcAft>
        <a:defRPr sz="4000" b="1">
          <a:solidFill>
            <a:schemeClr val="bg1"/>
          </a:solidFill>
          <a:latin typeface="Georgia" pitchFamily="18" charset="0"/>
        </a:defRPr>
      </a:lvl4pPr>
      <a:lvl5pPr algn="ctr" rtl="0" eaLnBrk="1" fontAlgn="base" hangingPunct="1">
        <a:spcBef>
          <a:spcPct val="0"/>
        </a:spcBef>
        <a:spcAft>
          <a:spcPct val="0"/>
        </a:spcAft>
        <a:defRPr sz="4000" b="1">
          <a:solidFill>
            <a:schemeClr val="bg1"/>
          </a:solidFill>
          <a:latin typeface="Georgia" pitchFamily="18" charset="0"/>
        </a:defRPr>
      </a:lvl5pPr>
      <a:lvl6pPr marL="457200" algn="ctr" rtl="0" eaLnBrk="1" fontAlgn="base" hangingPunct="1">
        <a:spcBef>
          <a:spcPct val="0"/>
        </a:spcBef>
        <a:spcAft>
          <a:spcPct val="0"/>
        </a:spcAft>
        <a:defRPr sz="4000" b="1">
          <a:solidFill>
            <a:schemeClr val="bg1"/>
          </a:solidFill>
          <a:latin typeface="Georgia" pitchFamily="18" charset="0"/>
        </a:defRPr>
      </a:lvl6pPr>
      <a:lvl7pPr marL="914400" algn="ctr" rtl="0" eaLnBrk="1" fontAlgn="base" hangingPunct="1">
        <a:spcBef>
          <a:spcPct val="0"/>
        </a:spcBef>
        <a:spcAft>
          <a:spcPct val="0"/>
        </a:spcAft>
        <a:defRPr sz="4000" b="1">
          <a:solidFill>
            <a:schemeClr val="bg1"/>
          </a:solidFill>
          <a:latin typeface="Georgia" pitchFamily="18" charset="0"/>
        </a:defRPr>
      </a:lvl7pPr>
      <a:lvl8pPr marL="1371600" algn="ctr" rtl="0" eaLnBrk="1" fontAlgn="base" hangingPunct="1">
        <a:spcBef>
          <a:spcPct val="0"/>
        </a:spcBef>
        <a:spcAft>
          <a:spcPct val="0"/>
        </a:spcAft>
        <a:defRPr sz="4000" b="1">
          <a:solidFill>
            <a:schemeClr val="bg1"/>
          </a:solidFill>
          <a:latin typeface="Georgia" pitchFamily="18" charset="0"/>
        </a:defRPr>
      </a:lvl8pPr>
      <a:lvl9pPr marL="1828800" algn="ctr" rtl="0" eaLnBrk="1" fontAlgn="base" hangingPunct="1">
        <a:spcBef>
          <a:spcPct val="0"/>
        </a:spcBef>
        <a:spcAft>
          <a:spcPct val="0"/>
        </a:spcAft>
        <a:defRPr sz="4000" b="1">
          <a:solidFill>
            <a:schemeClr val="bg1"/>
          </a:solidFill>
          <a:latin typeface="Georgia" pitchFamily="18" charset="0"/>
        </a:defRPr>
      </a:lvl9pPr>
    </p:titleStyle>
    <p:bodyStyle>
      <a:lvl1pPr marL="457200" indent="-457200" algn="l" rtl="0" eaLnBrk="1" fontAlgn="base" hangingPunct="1">
        <a:spcBef>
          <a:spcPct val="20000"/>
        </a:spcBef>
        <a:spcAft>
          <a:spcPct val="0"/>
        </a:spcAft>
        <a:buFontTx/>
        <a:buBlip>
          <a:blip r:embed="rId11"/>
        </a:buBlip>
        <a:defRPr sz="3200" b="0">
          <a:solidFill>
            <a:schemeClr val="bg1"/>
          </a:solidFill>
          <a:latin typeface="+mj-lt"/>
          <a:ea typeface="+mn-ea"/>
          <a:cs typeface="+mn-cs"/>
        </a:defRPr>
      </a:lvl1pPr>
      <a:lvl2pPr marL="742950" indent="-285750" algn="l" rtl="0" eaLnBrk="1" fontAlgn="base" hangingPunct="1">
        <a:spcBef>
          <a:spcPct val="20000"/>
        </a:spcBef>
        <a:spcAft>
          <a:spcPct val="0"/>
        </a:spcAft>
        <a:buFontTx/>
        <a:buBlip>
          <a:blip r:embed="rId11"/>
        </a:buBlip>
        <a:defRPr sz="2800">
          <a:solidFill>
            <a:schemeClr val="bg1"/>
          </a:solidFill>
          <a:latin typeface="+mn-lt"/>
        </a:defRPr>
      </a:lvl2pPr>
      <a:lvl3pPr marL="1143000" indent="-228600" algn="l" rtl="0" eaLnBrk="1" fontAlgn="base" hangingPunct="1">
        <a:spcBef>
          <a:spcPct val="20000"/>
        </a:spcBef>
        <a:spcAft>
          <a:spcPct val="0"/>
        </a:spcAft>
        <a:buFontTx/>
        <a:buBlip>
          <a:blip r:embed="rId11"/>
        </a:buBlip>
        <a:defRPr sz="2400">
          <a:solidFill>
            <a:schemeClr val="bg1"/>
          </a:solidFill>
          <a:latin typeface="+mn-lt"/>
        </a:defRPr>
      </a:lvl3pPr>
      <a:lvl4pPr marL="1600200" indent="-228600" algn="l" rtl="0" eaLnBrk="1" fontAlgn="base" hangingPunct="1">
        <a:spcBef>
          <a:spcPct val="20000"/>
        </a:spcBef>
        <a:spcAft>
          <a:spcPct val="0"/>
        </a:spcAft>
        <a:buFontTx/>
        <a:buBlip>
          <a:blip r:embed="rId11"/>
        </a:buBlip>
        <a:defRPr sz="2000">
          <a:solidFill>
            <a:schemeClr val="bg1"/>
          </a:solidFill>
          <a:latin typeface="+mn-lt"/>
        </a:defRPr>
      </a:lvl4pPr>
      <a:lvl5pPr marL="2057400" indent="-228600" algn="l" rtl="0" eaLnBrk="1" fontAlgn="base" hangingPunct="1">
        <a:spcBef>
          <a:spcPct val="20000"/>
        </a:spcBef>
        <a:spcAft>
          <a:spcPct val="0"/>
        </a:spcAft>
        <a:buFontTx/>
        <a:buBlip>
          <a:blip r:embed="rId11"/>
        </a:buBlip>
        <a:defRPr sz="2000">
          <a:solidFill>
            <a:schemeClr val="bg1"/>
          </a:solidFill>
          <a:latin typeface="+mn-lt"/>
        </a:defRPr>
      </a:lvl5pPr>
      <a:lvl6pPr marL="2514600" indent="-228600" algn="l" rtl="0" eaLnBrk="1" fontAlgn="base" hangingPunct="1">
        <a:spcBef>
          <a:spcPct val="20000"/>
        </a:spcBef>
        <a:spcAft>
          <a:spcPct val="0"/>
        </a:spcAft>
        <a:buChar char="»"/>
        <a:defRPr sz="2000">
          <a:solidFill>
            <a:schemeClr val="bg1"/>
          </a:solidFill>
          <a:latin typeface="+mn-lt"/>
        </a:defRPr>
      </a:lvl6pPr>
      <a:lvl7pPr marL="2971800" indent="-228600" algn="l" rtl="0" eaLnBrk="1" fontAlgn="base" hangingPunct="1">
        <a:spcBef>
          <a:spcPct val="20000"/>
        </a:spcBef>
        <a:spcAft>
          <a:spcPct val="0"/>
        </a:spcAft>
        <a:buChar char="»"/>
        <a:defRPr sz="2000">
          <a:solidFill>
            <a:schemeClr val="bg1"/>
          </a:solidFill>
          <a:latin typeface="+mn-lt"/>
        </a:defRPr>
      </a:lvl7pPr>
      <a:lvl8pPr marL="3429000" indent="-228600" algn="l" rtl="0" eaLnBrk="1" fontAlgn="base" hangingPunct="1">
        <a:spcBef>
          <a:spcPct val="20000"/>
        </a:spcBef>
        <a:spcAft>
          <a:spcPct val="0"/>
        </a:spcAft>
        <a:buChar char="»"/>
        <a:defRPr sz="2000">
          <a:solidFill>
            <a:schemeClr val="bg1"/>
          </a:solidFill>
          <a:latin typeface="+mn-lt"/>
        </a:defRPr>
      </a:lvl8pPr>
      <a:lvl9pPr marL="3886200" indent="-228600" algn="l" rtl="0" eaLnBrk="1" fontAlgn="base" hangingPunct="1">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009969"/>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83464" y="6179131"/>
            <a:ext cx="8577072" cy="519536"/>
          </a:xfrm>
          <a:prstGeom prst="rect">
            <a:avLst/>
          </a:prstGeom>
        </p:spPr>
      </p:pic>
      <p:sp>
        <p:nvSpPr>
          <p:cNvPr id="1027"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5" name="Rectangle 11"/>
          <p:cNvSpPr>
            <a:spLocks noChangeArrowheads="1"/>
          </p:cNvSpPr>
          <p:nvPr/>
        </p:nvSpPr>
        <p:spPr bwMode="auto">
          <a:xfrm>
            <a:off x="8077200" y="6248399"/>
            <a:ext cx="609600" cy="381000"/>
          </a:xfrm>
          <a:prstGeom prst="rect">
            <a:avLst/>
          </a:prstGeom>
          <a:noFill/>
          <a:ln w="9525">
            <a:noFill/>
            <a:miter lim="800000"/>
            <a:headEnd/>
            <a:tailEnd/>
          </a:ln>
          <a:effectLst/>
        </p:spPr>
        <p:txBody>
          <a:bodyPr tIns="0" bIns="0" anchor="ctr" anchorCtr="0"/>
          <a:lstStyle/>
          <a:p>
            <a:pPr algn="ctr">
              <a:defRPr/>
            </a:pPr>
            <a:fld id="{E39B0399-9EE4-40D6-92E9-F4A1F2E78343}" type="slidenum">
              <a:rPr lang="en-US" b="1">
                <a:solidFill>
                  <a:srgbClr val="009969"/>
                </a:solidFill>
                <a:latin typeface="Georgia" pitchFamily="18" charset="0"/>
              </a:rPr>
              <a:pPr algn="ctr">
                <a:defRPr/>
              </a:pPr>
              <a:t>‹#›</a:t>
            </a:fld>
            <a:endParaRPr lang="en-US" b="1" dirty="0">
              <a:solidFill>
                <a:srgbClr val="009969"/>
              </a:solidFill>
              <a:latin typeface="Georgia" pitchFamily="18" charset="0"/>
            </a:endParaRPr>
          </a:p>
        </p:txBody>
      </p:sp>
      <p:sp>
        <p:nvSpPr>
          <p:cNvPr id="7" name="Rectangle 5"/>
          <p:cNvSpPr>
            <a:spLocks noGrp="1" noChangeArrowheads="1"/>
          </p:cNvSpPr>
          <p:nvPr>
            <p:ph type="ftr" sz="quarter" idx="3"/>
          </p:nvPr>
        </p:nvSpPr>
        <p:spPr>
          <a:xfrm>
            <a:off x="838200" y="6248399"/>
            <a:ext cx="7162800" cy="381000"/>
          </a:xfrm>
          <a:prstGeom prst="rect">
            <a:avLst/>
          </a:prstGeom>
          <a:ln/>
        </p:spPr>
        <p:txBody>
          <a:bodyPr anchor="ctr" anchorCtr="0">
            <a:normAutofit/>
          </a:bodyPr>
          <a:lstStyle>
            <a:lvl1pPr algn="ctr">
              <a:defRPr>
                <a:latin typeface="+mj-lt"/>
              </a:defRPr>
            </a:lvl1pPr>
          </a:lstStyle>
          <a:p>
            <a:pPr>
              <a:defRPr/>
            </a:pPr>
            <a:r>
              <a:rPr lang="en-US" smtClean="0">
                <a:solidFill>
                  <a:srgbClr val="000000"/>
                </a:solidFill>
              </a:rPr>
              <a:t>Athens Area Chamber of Commerce</a:t>
            </a:r>
            <a:endParaRPr lang="en-US" sz="1200" dirty="0">
              <a:solidFill>
                <a:srgbClr val="000000"/>
              </a:solidFill>
            </a:endParaRPr>
          </a:p>
        </p:txBody>
      </p:sp>
    </p:spTree>
    <p:extLst>
      <p:ext uri="{BB962C8B-B14F-4D97-AF65-F5344CB8AC3E}">
        <p14:creationId xmlns:p14="http://schemas.microsoft.com/office/powerpoint/2010/main" val="3080920023"/>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Lst>
  <p:hf sldNum="0" hdr="0" dt="0"/>
  <p:txStyles>
    <p:titleStyle>
      <a:lvl1pPr algn="ctr" rtl="0" eaLnBrk="1" fontAlgn="base" hangingPunct="1">
        <a:spcBef>
          <a:spcPct val="0"/>
        </a:spcBef>
        <a:spcAft>
          <a:spcPct val="0"/>
        </a:spcAft>
        <a:defRPr sz="4000" b="1">
          <a:solidFill>
            <a:schemeClr val="bg1"/>
          </a:solidFill>
          <a:latin typeface="+mj-lt"/>
          <a:ea typeface="+mj-ea"/>
          <a:cs typeface="+mj-cs"/>
        </a:defRPr>
      </a:lvl1pPr>
      <a:lvl2pPr algn="ctr" rtl="0" eaLnBrk="1" fontAlgn="base" hangingPunct="1">
        <a:spcBef>
          <a:spcPct val="0"/>
        </a:spcBef>
        <a:spcAft>
          <a:spcPct val="0"/>
        </a:spcAft>
        <a:defRPr sz="4000" b="1">
          <a:solidFill>
            <a:schemeClr val="bg1"/>
          </a:solidFill>
          <a:latin typeface="Georgia" pitchFamily="18" charset="0"/>
        </a:defRPr>
      </a:lvl2pPr>
      <a:lvl3pPr algn="ctr" rtl="0" eaLnBrk="1" fontAlgn="base" hangingPunct="1">
        <a:spcBef>
          <a:spcPct val="0"/>
        </a:spcBef>
        <a:spcAft>
          <a:spcPct val="0"/>
        </a:spcAft>
        <a:defRPr sz="4000" b="1">
          <a:solidFill>
            <a:schemeClr val="bg1"/>
          </a:solidFill>
          <a:latin typeface="Georgia" pitchFamily="18" charset="0"/>
        </a:defRPr>
      </a:lvl3pPr>
      <a:lvl4pPr algn="ctr" rtl="0" eaLnBrk="1" fontAlgn="base" hangingPunct="1">
        <a:spcBef>
          <a:spcPct val="0"/>
        </a:spcBef>
        <a:spcAft>
          <a:spcPct val="0"/>
        </a:spcAft>
        <a:defRPr sz="4000" b="1">
          <a:solidFill>
            <a:schemeClr val="bg1"/>
          </a:solidFill>
          <a:latin typeface="Georgia" pitchFamily="18" charset="0"/>
        </a:defRPr>
      </a:lvl4pPr>
      <a:lvl5pPr algn="ctr" rtl="0" eaLnBrk="1" fontAlgn="base" hangingPunct="1">
        <a:spcBef>
          <a:spcPct val="0"/>
        </a:spcBef>
        <a:spcAft>
          <a:spcPct val="0"/>
        </a:spcAft>
        <a:defRPr sz="4000" b="1">
          <a:solidFill>
            <a:schemeClr val="bg1"/>
          </a:solidFill>
          <a:latin typeface="Georgia" pitchFamily="18" charset="0"/>
        </a:defRPr>
      </a:lvl5pPr>
      <a:lvl6pPr marL="457200" algn="ctr" rtl="0" eaLnBrk="1" fontAlgn="base" hangingPunct="1">
        <a:spcBef>
          <a:spcPct val="0"/>
        </a:spcBef>
        <a:spcAft>
          <a:spcPct val="0"/>
        </a:spcAft>
        <a:defRPr sz="4000" b="1">
          <a:solidFill>
            <a:schemeClr val="bg1"/>
          </a:solidFill>
          <a:latin typeface="Georgia" pitchFamily="18" charset="0"/>
        </a:defRPr>
      </a:lvl6pPr>
      <a:lvl7pPr marL="914400" algn="ctr" rtl="0" eaLnBrk="1" fontAlgn="base" hangingPunct="1">
        <a:spcBef>
          <a:spcPct val="0"/>
        </a:spcBef>
        <a:spcAft>
          <a:spcPct val="0"/>
        </a:spcAft>
        <a:defRPr sz="4000" b="1">
          <a:solidFill>
            <a:schemeClr val="bg1"/>
          </a:solidFill>
          <a:latin typeface="Georgia" pitchFamily="18" charset="0"/>
        </a:defRPr>
      </a:lvl7pPr>
      <a:lvl8pPr marL="1371600" algn="ctr" rtl="0" eaLnBrk="1" fontAlgn="base" hangingPunct="1">
        <a:spcBef>
          <a:spcPct val="0"/>
        </a:spcBef>
        <a:spcAft>
          <a:spcPct val="0"/>
        </a:spcAft>
        <a:defRPr sz="4000" b="1">
          <a:solidFill>
            <a:schemeClr val="bg1"/>
          </a:solidFill>
          <a:latin typeface="Georgia" pitchFamily="18" charset="0"/>
        </a:defRPr>
      </a:lvl8pPr>
      <a:lvl9pPr marL="1828800" algn="ctr" rtl="0" eaLnBrk="1" fontAlgn="base" hangingPunct="1">
        <a:spcBef>
          <a:spcPct val="0"/>
        </a:spcBef>
        <a:spcAft>
          <a:spcPct val="0"/>
        </a:spcAft>
        <a:defRPr sz="4000" b="1">
          <a:solidFill>
            <a:schemeClr val="bg1"/>
          </a:solidFill>
          <a:latin typeface="Georgia" pitchFamily="18" charset="0"/>
        </a:defRPr>
      </a:lvl9pPr>
    </p:titleStyle>
    <p:bodyStyle>
      <a:lvl1pPr marL="0" indent="0" algn="l" rtl="0" eaLnBrk="1" fontAlgn="base" hangingPunct="1">
        <a:spcBef>
          <a:spcPct val="20000"/>
        </a:spcBef>
        <a:spcAft>
          <a:spcPct val="0"/>
        </a:spcAft>
        <a:buFontTx/>
        <a:buNone/>
        <a:defRPr sz="3200" b="1">
          <a:solidFill>
            <a:schemeClr val="bg1"/>
          </a:solidFill>
          <a:latin typeface="+mj-lt"/>
          <a:ea typeface="+mn-ea"/>
          <a:cs typeface="+mn-cs"/>
        </a:defRPr>
      </a:lvl1pPr>
      <a:lvl2pPr marL="742950" indent="-285750" algn="l" rtl="0" eaLnBrk="1" fontAlgn="base" hangingPunct="1">
        <a:spcBef>
          <a:spcPct val="20000"/>
        </a:spcBef>
        <a:spcAft>
          <a:spcPct val="0"/>
        </a:spcAft>
        <a:buFontTx/>
        <a:buBlip>
          <a:blip r:embed="rId11"/>
        </a:buBlip>
        <a:defRPr sz="2800">
          <a:solidFill>
            <a:schemeClr val="bg1"/>
          </a:solidFill>
          <a:latin typeface="+mj-lt"/>
        </a:defRPr>
      </a:lvl2pPr>
      <a:lvl3pPr marL="1143000" indent="-228600" algn="l" rtl="0" eaLnBrk="1" fontAlgn="base" hangingPunct="1">
        <a:spcBef>
          <a:spcPct val="20000"/>
        </a:spcBef>
        <a:spcAft>
          <a:spcPct val="0"/>
        </a:spcAft>
        <a:buFontTx/>
        <a:buBlip>
          <a:blip r:embed="rId11"/>
        </a:buBlip>
        <a:defRPr sz="2400">
          <a:solidFill>
            <a:schemeClr val="bg1"/>
          </a:solidFill>
          <a:latin typeface="+mj-lt"/>
        </a:defRPr>
      </a:lvl3pPr>
      <a:lvl4pPr marL="1600200" indent="-228600" algn="l" rtl="0" eaLnBrk="1" fontAlgn="base" hangingPunct="1">
        <a:spcBef>
          <a:spcPct val="20000"/>
        </a:spcBef>
        <a:spcAft>
          <a:spcPct val="0"/>
        </a:spcAft>
        <a:buFontTx/>
        <a:buBlip>
          <a:blip r:embed="rId11"/>
        </a:buBlip>
        <a:defRPr sz="2000">
          <a:solidFill>
            <a:schemeClr val="bg1"/>
          </a:solidFill>
          <a:latin typeface="+mj-lt"/>
        </a:defRPr>
      </a:lvl4pPr>
      <a:lvl5pPr marL="2057400" indent="-228600" algn="l" rtl="0" eaLnBrk="1" fontAlgn="base" hangingPunct="1">
        <a:spcBef>
          <a:spcPct val="20000"/>
        </a:spcBef>
        <a:spcAft>
          <a:spcPct val="0"/>
        </a:spcAft>
        <a:buFontTx/>
        <a:buBlip>
          <a:blip r:embed="rId11"/>
        </a:buBlip>
        <a:defRPr sz="2000">
          <a:solidFill>
            <a:schemeClr val="bg1"/>
          </a:solidFill>
          <a:latin typeface="+mj-lt"/>
        </a:defRPr>
      </a:lvl5pPr>
      <a:lvl6pPr marL="2514600" indent="-228600" algn="l" rtl="0" eaLnBrk="1" fontAlgn="base" hangingPunct="1">
        <a:spcBef>
          <a:spcPct val="20000"/>
        </a:spcBef>
        <a:spcAft>
          <a:spcPct val="0"/>
        </a:spcAft>
        <a:buChar char="»"/>
        <a:defRPr sz="2000">
          <a:solidFill>
            <a:schemeClr val="bg1"/>
          </a:solidFill>
          <a:latin typeface="+mn-lt"/>
        </a:defRPr>
      </a:lvl6pPr>
      <a:lvl7pPr marL="2971800" indent="-228600" algn="l" rtl="0" eaLnBrk="1" fontAlgn="base" hangingPunct="1">
        <a:spcBef>
          <a:spcPct val="20000"/>
        </a:spcBef>
        <a:spcAft>
          <a:spcPct val="0"/>
        </a:spcAft>
        <a:buChar char="»"/>
        <a:defRPr sz="2000">
          <a:solidFill>
            <a:schemeClr val="bg1"/>
          </a:solidFill>
          <a:latin typeface="+mn-lt"/>
        </a:defRPr>
      </a:lvl7pPr>
      <a:lvl8pPr marL="3429000" indent="-228600" algn="l" rtl="0" eaLnBrk="1" fontAlgn="base" hangingPunct="1">
        <a:spcBef>
          <a:spcPct val="20000"/>
        </a:spcBef>
        <a:spcAft>
          <a:spcPct val="0"/>
        </a:spcAft>
        <a:buChar char="»"/>
        <a:defRPr sz="2000">
          <a:solidFill>
            <a:schemeClr val="bg1"/>
          </a:solidFill>
          <a:latin typeface="+mn-lt"/>
        </a:defRPr>
      </a:lvl8pPr>
      <a:lvl9pPr marL="3886200" indent="-228600" algn="l" rtl="0" eaLnBrk="1" fontAlgn="base" hangingPunct="1">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18.xml"/><Relationship Id="rId5" Type="http://schemas.openxmlformats.org/officeDocument/2006/relationships/image" Target="../media/image14.png"/><Relationship Id="rId4" Type="http://schemas.openxmlformats.org/officeDocument/2006/relationships/image" Target="../media/image13.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38100" y="762000"/>
            <a:ext cx="9220200" cy="914400"/>
          </a:xfrm>
          <a:ln>
            <a:noFill/>
          </a:ln>
        </p:spPr>
        <p:txBody>
          <a:bodyPr/>
          <a:lstStyle/>
          <a:p>
            <a:r>
              <a:rPr lang="en-US" dirty="0" smtClean="0">
                <a:solidFill>
                  <a:schemeClr val="tx1"/>
                </a:solidFill>
              </a:rPr>
              <a:t>Work Zone Speed Zones</a:t>
            </a:r>
            <a:endParaRPr lang="en-US" dirty="0">
              <a:solidFill>
                <a:schemeClr val="tx1"/>
              </a:solidFill>
            </a:endParaRPr>
          </a:p>
        </p:txBody>
      </p:sp>
      <p:sp>
        <p:nvSpPr>
          <p:cNvPr id="5" name="Subtitle 4"/>
          <p:cNvSpPr>
            <a:spLocks noGrp="1"/>
          </p:cNvSpPr>
          <p:nvPr>
            <p:ph type="subTitle" idx="4294967295"/>
          </p:nvPr>
        </p:nvSpPr>
        <p:spPr>
          <a:xfrm>
            <a:off x="685800" y="1676400"/>
            <a:ext cx="7772400" cy="914400"/>
          </a:xfrm>
        </p:spPr>
        <p:txBody>
          <a:bodyPr anchor="ctr" anchorCtr="0">
            <a:normAutofit fontScale="92500" lnSpcReduction="20000"/>
          </a:bodyPr>
          <a:lstStyle/>
          <a:p>
            <a:pPr marL="0" indent="0" algn="ctr">
              <a:lnSpc>
                <a:spcPct val="110000"/>
              </a:lnSpc>
              <a:spcBef>
                <a:spcPts val="0"/>
              </a:spcBef>
              <a:buNone/>
            </a:pPr>
            <a:r>
              <a:rPr lang="en-US" dirty="0" smtClean="0">
                <a:solidFill>
                  <a:schemeClr val="tx1"/>
                </a:solidFill>
                <a:latin typeface="Copperplate Gothic Light" pitchFamily="34" charset="0"/>
              </a:rPr>
              <a:t>Dave Holstein/Reynaldo </a:t>
            </a:r>
            <a:r>
              <a:rPr lang="en-US" dirty="0" err="1" smtClean="0">
                <a:solidFill>
                  <a:schemeClr val="tx1"/>
                </a:solidFill>
                <a:latin typeface="Copperplate Gothic Light" pitchFamily="34" charset="0"/>
              </a:rPr>
              <a:t>Stargell</a:t>
            </a:r>
            <a:endParaRPr lang="en-US" dirty="0" smtClean="0">
              <a:solidFill>
                <a:schemeClr val="tx1"/>
              </a:solidFill>
              <a:latin typeface="Copperplate Gothic Light" pitchFamily="34" charset="0"/>
            </a:endParaRPr>
          </a:p>
          <a:p>
            <a:pPr marL="0" indent="0" algn="ctr">
              <a:lnSpc>
                <a:spcPct val="110000"/>
              </a:lnSpc>
              <a:spcBef>
                <a:spcPts val="0"/>
              </a:spcBef>
              <a:buNone/>
            </a:pPr>
            <a:r>
              <a:rPr lang="en-US" dirty="0" smtClean="0">
                <a:solidFill>
                  <a:schemeClr val="tx1"/>
                </a:solidFill>
                <a:latin typeface="Copperplate Gothic Light" pitchFamily="34" charset="0"/>
              </a:rPr>
              <a:t>Office of Traffic Engineering</a:t>
            </a:r>
            <a:endParaRPr lang="en-US" dirty="0">
              <a:solidFill>
                <a:schemeClr val="tx1"/>
              </a:solidFill>
              <a:latin typeface="Copperplate Gothic Light" pitchFamily="34" charset="0"/>
            </a:endParaRPr>
          </a:p>
        </p:txBody>
      </p:sp>
    </p:spTree>
    <p:extLst>
      <p:ext uri="{BB962C8B-B14F-4D97-AF65-F5344CB8AC3E}">
        <p14:creationId xmlns:p14="http://schemas.microsoft.com/office/powerpoint/2010/main" val="27781772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p:txBody>
          <a:bodyPr/>
          <a:lstStyle/>
          <a:p>
            <a:pPr algn="ctr">
              <a:defRPr/>
            </a:pPr>
            <a:r>
              <a:rPr lang="en-US" dirty="0"/>
              <a:t>Work Zone Speed Zones (WZSZ)</a:t>
            </a:r>
          </a:p>
        </p:txBody>
      </p:sp>
      <p:sp>
        <p:nvSpPr>
          <p:cNvPr id="6" name="Flowchart: Terminator 5"/>
          <p:cNvSpPr/>
          <p:nvPr/>
        </p:nvSpPr>
        <p:spPr>
          <a:xfrm>
            <a:off x="58198" y="76200"/>
            <a:ext cx="1278640" cy="685800"/>
          </a:xfrm>
          <a:prstGeom prst="flowChartTerminator">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rgbClr val="009969"/>
                </a:solidFill>
              </a:rPr>
              <a:t>During Design</a:t>
            </a:r>
            <a:endParaRPr lang="en-US" dirty="0">
              <a:solidFill>
                <a:srgbClr val="009969"/>
              </a:solidFill>
            </a:endParaRPr>
          </a:p>
        </p:txBody>
      </p:sp>
      <p:sp>
        <p:nvSpPr>
          <p:cNvPr id="10" name="Flowchart: Process 9"/>
          <p:cNvSpPr/>
          <p:nvPr/>
        </p:nvSpPr>
        <p:spPr>
          <a:xfrm>
            <a:off x="6400620" y="1564602"/>
            <a:ext cx="1676580" cy="952500"/>
          </a:xfrm>
          <a:prstGeom prst="flowChartProcess">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rgbClr val="009969"/>
                </a:solidFill>
              </a:rPr>
              <a:t>Designer references Table </a:t>
            </a:r>
            <a:r>
              <a:rPr lang="en-US" dirty="0" smtClean="0">
                <a:solidFill>
                  <a:srgbClr val="009969"/>
                </a:solidFill>
              </a:rPr>
              <a:t>1297-7</a:t>
            </a:r>
            <a:r>
              <a:rPr lang="en-US" dirty="0" smtClean="0">
                <a:solidFill>
                  <a:srgbClr val="009969"/>
                </a:solidFill>
              </a:rPr>
              <a:t>. </a:t>
            </a:r>
          </a:p>
        </p:txBody>
      </p:sp>
      <p:sp>
        <p:nvSpPr>
          <p:cNvPr id="11" name="Flowchart: Terminator 10"/>
          <p:cNvSpPr/>
          <p:nvPr/>
        </p:nvSpPr>
        <p:spPr>
          <a:xfrm>
            <a:off x="70012" y="1352233"/>
            <a:ext cx="3729159" cy="1295400"/>
          </a:xfrm>
          <a:prstGeom prst="flowChartTerminator">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rgbClr val="009969"/>
                </a:solidFill>
              </a:rPr>
              <a:t>This proposed process doesn’t apply – handle on a case by case basis in coordination with DWZTM and DSZC.</a:t>
            </a:r>
          </a:p>
        </p:txBody>
      </p:sp>
      <p:sp>
        <p:nvSpPr>
          <p:cNvPr id="18" name="Flowchart: Preparation 17"/>
          <p:cNvSpPr/>
          <p:nvPr/>
        </p:nvSpPr>
        <p:spPr>
          <a:xfrm>
            <a:off x="2739806" y="74762"/>
            <a:ext cx="3708619" cy="1192006"/>
          </a:xfrm>
          <a:prstGeom prst="flowChartPreparation">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9969"/>
                </a:solidFill>
              </a:rPr>
              <a:t>High-Speed Multi-Lane Highway</a:t>
            </a:r>
          </a:p>
          <a:p>
            <a:pPr algn="ctr"/>
            <a:r>
              <a:rPr lang="en-US" dirty="0" smtClean="0">
                <a:solidFill>
                  <a:srgbClr val="009969"/>
                </a:solidFill>
              </a:rPr>
              <a:t>(55 mph or greater)?</a:t>
            </a:r>
          </a:p>
        </p:txBody>
      </p:sp>
      <p:sp>
        <p:nvSpPr>
          <p:cNvPr id="27" name="TextBox 26"/>
          <p:cNvSpPr txBox="1"/>
          <p:nvPr/>
        </p:nvSpPr>
        <p:spPr>
          <a:xfrm>
            <a:off x="6519887" y="684493"/>
            <a:ext cx="667992" cy="369332"/>
          </a:xfrm>
          <a:prstGeom prst="rect">
            <a:avLst/>
          </a:prstGeom>
          <a:noFill/>
        </p:spPr>
        <p:txBody>
          <a:bodyPr wrap="square" rtlCol="0">
            <a:spAutoFit/>
          </a:bodyPr>
          <a:lstStyle/>
          <a:p>
            <a:r>
              <a:rPr lang="en-US" dirty="0" smtClean="0">
                <a:solidFill>
                  <a:srgbClr val="FFC000"/>
                </a:solidFill>
              </a:rPr>
              <a:t>YES</a:t>
            </a:r>
            <a:endParaRPr lang="en-US" dirty="0">
              <a:solidFill>
                <a:srgbClr val="FFC000"/>
              </a:solidFill>
            </a:endParaRPr>
          </a:p>
        </p:txBody>
      </p:sp>
      <p:sp>
        <p:nvSpPr>
          <p:cNvPr id="29" name="TextBox 28"/>
          <p:cNvSpPr txBox="1"/>
          <p:nvPr/>
        </p:nvSpPr>
        <p:spPr>
          <a:xfrm>
            <a:off x="2205984" y="665373"/>
            <a:ext cx="532465" cy="406265"/>
          </a:xfrm>
          <a:prstGeom prst="rect">
            <a:avLst/>
          </a:prstGeom>
          <a:noFill/>
        </p:spPr>
        <p:txBody>
          <a:bodyPr wrap="square" rtlCol="0">
            <a:spAutoFit/>
          </a:bodyPr>
          <a:lstStyle/>
          <a:p>
            <a:r>
              <a:rPr lang="en-US" dirty="0" smtClean="0">
                <a:solidFill>
                  <a:srgbClr val="FFC000"/>
                </a:solidFill>
              </a:rPr>
              <a:t>NO</a:t>
            </a:r>
            <a:endParaRPr lang="en-US" dirty="0">
              <a:solidFill>
                <a:srgbClr val="FFC000"/>
              </a:solidFill>
            </a:endParaRPr>
          </a:p>
        </p:txBody>
      </p:sp>
      <p:sp>
        <p:nvSpPr>
          <p:cNvPr id="30" name="Freeform 29"/>
          <p:cNvSpPr/>
          <p:nvPr/>
        </p:nvSpPr>
        <p:spPr>
          <a:xfrm>
            <a:off x="5943600" y="1053825"/>
            <a:ext cx="1299983" cy="503589"/>
          </a:xfrm>
          <a:custGeom>
            <a:avLst/>
            <a:gdLst>
              <a:gd name="connsiteX0" fmla="*/ 0 w 1176338"/>
              <a:gd name="connsiteY0" fmla="*/ 0 h 1171575"/>
              <a:gd name="connsiteX1" fmla="*/ 1176338 w 1176338"/>
              <a:gd name="connsiteY1" fmla="*/ 0 h 1171575"/>
              <a:gd name="connsiteX2" fmla="*/ 1176338 w 1176338"/>
              <a:gd name="connsiteY2" fmla="*/ 1171575 h 1171575"/>
            </a:gdLst>
            <a:ahLst/>
            <a:cxnLst>
              <a:cxn ang="0">
                <a:pos x="connsiteX0" y="connsiteY0"/>
              </a:cxn>
              <a:cxn ang="0">
                <a:pos x="connsiteX1" y="connsiteY1"/>
              </a:cxn>
              <a:cxn ang="0">
                <a:pos x="connsiteX2" y="connsiteY2"/>
              </a:cxn>
            </a:cxnLst>
            <a:rect l="l" t="t" r="r" b="b"/>
            <a:pathLst>
              <a:path w="1176338" h="1171575">
                <a:moveTo>
                  <a:pt x="0" y="0"/>
                </a:moveTo>
                <a:lnTo>
                  <a:pt x="1176338" y="0"/>
                </a:lnTo>
                <a:lnTo>
                  <a:pt x="1176338" y="1171575"/>
                </a:lnTo>
              </a:path>
            </a:pathLst>
          </a:custGeom>
          <a:ln w="12700">
            <a:solidFill>
              <a:srgbClr val="FFC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flipH="1">
            <a:off x="2015495" y="1048641"/>
            <a:ext cx="1176338" cy="278791"/>
          </a:xfrm>
          <a:custGeom>
            <a:avLst/>
            <a:gdLst>
              <a:gd name="connsiteX0" fmla="*/ 0 w 1176338"/>
              <a:gd name="connsiteY0" fmla="*/ 0 h 1171575"/>
              <a:gd name="connsiteX1" fmla="*/ 1176338 w 1176338"/>
              <a:gd name="connsiteY1" fmla="*/ 0 h 1171575"/>
              <a:gd name="connsiteX2" fmla="*/ 1176338 w 1176338"/>
              <a:gd name="connsiteY2" fmla="*/ 1171575 h 1171575"/>
            </a:gdLst>
            <a:ahLst/>
            <a:cxnLst>
              <a:cxn ang="0">
                <a:pos x="connsiteX0" y="connsiteY0"/>
              </a:cxn>
              <a:cxn ang="0">
                <a:pos x="connsiteX1" y="connsiteY1"/>
              </a:cxn>
              <a:cxn ang="0">
                <a:pos x="connsiteX2" y="connsiteY2"/>
              </a:cxn>
            </a:cxnLst>
            <a:rect l="l" t="t" r="r" b="b"/>
            <a:pathLst>
              <a:path w="1176338" h="1171575">
                <a:moveTo>
                  <a:pt x="0" y="0"/>
                </a:moveTo>
                <a:lnTo>
                  <a:pt x="1176338" y="0"/>
                </a:lnTo>
                <a:lnTo>
                  <a:pt x="1176338" y="1171575"/>
                </a:lnTo>
              </a:path>
            </a:pathLst>
          </a:custGeom>
          <a:ln w="12700">
            <a:solidFill>
              <a:srgbClr val="FFC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Flowchart: Process 33"/>
          <p:cNvSpPr/>
          <p:nvPr/>
        </p:nvSpPr>
        <p:spPr>
          <a:xfrm>
            <a:off x="6104581" y="3049438"/>
            <a:ext cx="2268657" cy="1142999"/>
          </a:xfrm>
          <a:prstGeom prst="flowChartProcess">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9969"/>
                </a:solidFill>
              </a:rPr>
              <a:t>Does Table </a:t>
            </a:r>
            <a:r>
              <a:rPr lang="en-US" dirty="0" smtClean="0">
                <a:solidFill>
                  <a:srgbClr val="009969"/>
                </a:solidFill>
              </a:rPr>
              <a:t>1297-7 </a:t>
            </a:r>
            <a:r>
              <a:rPr lang="en-US" dirty="0">
                <a:solidFill>
                  <a:srgbClr val="009969"/>
                </a:solidFill>
              </a:rPr>
              <a:t>suggest use of Form </a:t>
            </a:r>
            <a:r>
              <a:rPr lang="en-US" dirty="0" smtClean="0">
                <a:solidFill>
                  <a:srgbClr val="009969"/>
                </a:solidFill>
              </a:rPr>
              <a:t>1296-17 </a:t>
            </a:r>
            <a:r>
              <a:rPr lang="en-US" dirty="0">
                <a:solidFill>
                  <a:srgbClr val="009969"/>
                </a:solidFill>
              </a:rPr>
              <a:t>(Excel</a:t>
            </a:r>
            <a:r>
              <a:rPr lang="en-US" dirty="0" smtClean="0">
                <a:solidFill>
                  <a:srgbClr val="009969"/>
                </a:solidFill>
              </a:rPr>
              <a:t>)?</a:t>
            </a:r>
            <a:endParaRPr lang="en-US" dirty="0">
              <a:solidFill>
                <a:srgbClr val="009969"/>
              </a:solidFill>
            </a:endParaRPr>
          </a:p>
        </p:txBody>
      </p:sp>
      <p:cxnSp>
        <p:nvCxnSpPr>
          <p:cNvPr id="36" name="Straight Arrow Connector 35"/>
          <p:cNvCxnSpPr>
            <a:stCxn id="10" idx="2"/>
            <a:endCxn id="34" idx="0"/>
          </p:cNvCxnSpPr>
          <p:nvPr/>
        </p:nvCxnSpPr>
        <p:spPr>
          <a:xfrm>
            <a:off x="7238910" y="2517102"/>
            <a:ext cx="0" cy="532336"/>
          </a:xfrm>
          <a:prstGeom prst="straightConnector1">
            <a:avLst/>
          </a:prstGeom>
          <a:ln w="127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34" idx="1"/>
          </p:cNvCxnSpPr>
          <p:nvPr/>
        </p:nvCxnSpPr>
        <p:spPr>
          <a:xfrm flipH="1" flipV="1">
            <a:off x="5329327" y="3620937"/>
            <a:ext cx="775254" cy="1"/>
          </a:xfrm>
          <a:prstGeom prst="straightConnector1">
            <a:avLst/>
          </a:prstGeom>
          <a:ln w="127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41" name="Flowchart: Alternate Process 40"/>
          <p:cNvSpPr/>
          <p:nvPr/>
        </p:nvSpPr>
        <p:spPr>
          <a:xfrm>
            <a:off x="6034177" y="4648200"/>
            <a:ext cx="2978208" cy="1447800"/>
          </a:xfrm>
          <a:prstGeom prst="flowChartAlternateProcess">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9969"/>
                </a:solidFill>
              </a:rPr>
              <a:t>Speed limit </a:t>
            </a:r>
            <a:r>
              <a:rPr lang="en-US" dirty="0">
                <a:solidFill>
                  <a:srgbClr val="009969"/>
                </a:solidFill>
              </a:rPr>
              <a:t>reduction is </a:t>
            </a:r>
            <a:r>
              <a:rPr lang="en-US" dirty="0" smtClean="0">
                <a:solidFill>
                  <a:srgbClr val="009969"/>
                </a:solidFill>
              </a:rPr>
              <a:t>not warranted </a:t>
            </a:r>
            <a:r>
              <a:rPr lang="en-US" dirty="0">
                <a:solidFill>
                  <a:srgbClr val="009969"/>
                </a:solidFill>
              </a:rPr>
              <a:t>based on conditions identified at this time.</a:t>
            </a:r>
            <a:endParaRPr lang="en-US" dirty="0" smtClean="0">
              <a:solidFill>
                <a:srgbClr val="009969"/>
              </a:solidFill>
            </a:endParaRPr>
          </a:p>
        </p:txBody>
      </p:sp>
      <p:cxnSp>
        <p:nvCxnSpPr>
          <p:cNvPr id="52" name="Straight Arrow Connector 51"/>
          <p:cNvCxnSpPr>
            <a:stCxn id="34" idx="2"/>
          </p:cNvCxnSpPr>
          <p:nvPr/>
        </p:nvCxnSpPr>
        <p:spPr>
          <a:xfrm>
            <a:off x="7238910" y="4192437"/>
            <a:ext cx="4673" cy="455763"/>
          </a:xfrm>
          <a:prstGeom prst="straightConnector1">
            <a:avLst/>
          </a:prstGeom>
          <a:ln w="127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6655414" y="4217185"/>
            <a:ext cx="532465" cy="406265"/>
          </a:xfrm>
          <a:prstGeom prst="rect">
            <a:avLst/>
          </a:prstGeom>
          <a:noFill/>
        </p:spPr>
        <p:txBody>
          <a:bodyPr wrap="square" rtlCol="0">
            <a:spAutoFit/>
          </a:bodyPr>
          <a:lstStyle/>
          <a:p>
            <a:r>
              <a:rPr lang="en-US" dirty="0" smtClean="0">
                <a:solidFill>
                  <a:srgbClr val="FFC000"/>
                </a:solidFill>
              </a:rPr>
              <a:t>NO</a:t>
            </a:r>
            <a:endParaRPr lang="en-US" dirty="0">
              <a:solidFill>
                <a:srgbClr val="FFC000"/>
              </a:solidFill>
            </a:endParaRPr>
          </a:p>
        </p:txBody>
      </p:sp>
      <p:sp>
        <p:nvSpPr>
          <p:cNvPr id="54" name="TextBox 53"/>
          <p:cNvSpPr txBox="1"/>
          <p:nvPr/>
        </p:nvSpPr>
        <p:spPr>
          <a:xfrm>
            <a:off x="5399253" y="3124200"/>
            <a:ext cx="667992" cy="369332"/>
          </a:xfrm>
          <a:prstGeom prst="rect">
            <a:avLst/>
          </a:prstGeom>
          <a:noFill/>
        </p:spPr>
        <p:txBody>
          <a:bodyPr wrap="square" rtlCol="0">
            <a:spAutoFit/>
          </a:bodyPr>
          <a:lstStyle/>
          <a:p>
            <a:r>
              <a:rPr lang="en-US" dirty="0" smtClean="0">
                <a:solidFill>
                  <a:srgbClr val="FFC000"/>
                </a:solidFill>
              </a:rPr>
              <a:t>YES</a:t>
            </a:r>
            <a:endParaRPr lang="en-US" dirty="0">
              <a:solidFill>
                <a:srgbClr val="FFC000"/>
              </a:solidFill>
            </a:endParaRPr>
          </a:p>
        </p:txBody>
      </p:sp>
      <p:sp>
        <p:nvSpPr>
          <p:cNvPr id="55" name="Flowchart: Alternate Process 54"/>
          <p:cNvSpPr/>
          <p:nvPr/>
        </p:nvSpPr>
        <p:spPr>
          <a:xfrm>
            <a:off x="2978026" y="3146317"/>
            <a:ext cx="2351301" cy="1022566"/>
          </a:xfrm>
          <a:prstGeom prst="flowChartAlternateProcess">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9969"/>
                </a:solidFill>
              </a:rPr>
              <a:t>Did Form 1297-17 warrant a reduced speed limit?</a:t>
            </a:r>
          </a:p>
        </p:txBody>
      </p:sp>
      <p:sp>
        <p:nvSpPr>
          <p:cNvPr id="56" name="Freeform 55"/>
          <p:cNvSpPr/>
          <p:nvPr/>
        </p:nvSpPr>
        <p:spPr>
          <a:xfrm>
            <a:off x="5195978" y="4166557"/>
            <a:ext cx="838199" cy="1242204"/>
          </a:xfrm>
          <a:custGeom>
            <a:avLst/>
            <a:gdLst>
              <a:gd name="connsiteX0" fmla="*/ 0 w 871267"/>
              <a:gd name="connsiteY0" fmla="*/ 0 h 1242204"/>
              <a:gd name="connsiteX1" fmla="*/ 0 w 871267"/>
              <a:gd name="connsiteY1" fmla="*/ 1242204 h 1242204"/>
              <a:gd name="connsiteX2" fmla="*/ 871267 w 871267"/>
              <a:gd name="connsiteY2" fmla="*/ 1242204 h 1242204"/>
            </a:gdLst>
            <a:ahLst/>
            <a:cxnLst>
              <a:cxn ang="0">
                <a:pos x="connsiteX0" y="connsiteY0"/>
              </a:cxn>
              <a:cxn ang="0">
                <a:pos x="connsiteX1" y="connsiteY1"/>
              </a:cxn>
              <a:cxn ang="0">
                <a:pos x="connsiteX2" y="connsiteY2"/>
              </a:cxn>
            </a:cxnLst>
            <a:rect l="l" t="t" r="r" b="b"/>
            <a:pathLst>
              <a:path w="871267" h="1242204">
                <a:moveTo>
                  <a:pt x="0" y="0"/>
                </a:moveTo>
                <a:lnTo>
                  <a:pt x="0" y="1242204"/>
                </a:lnTo>
                <a:lnTo>
                  <a:pt x="871267" y="1242204"/>
                </a:lnTo>
              </a:path>
            </a:pathLst>
          </a:custGeom>
          <a:ln w="12700">
            <a:solidFill>
              <a:srgbClr val="FFC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TextBox 56"/>
          <p:cNvSpPr txBox="1"/>
          <p:nvPr/>
        </p:nvSpPr>
        <p:spPr>
          <a:xfrm>
            <a:off x="5252855" y="4347606"/>
            <a:ext cx="532465" cy="406265"/>
          </a:xfrm>
          <a:prstGeom prst="rect">
            <a:avLst/>
          </a:prstGeom>
          <a:noFill/>
        </p:spPr>
        <p:txBody>
          <a:bodyPr wrap="square" rtlCol="0">
            <a:spAutoFit/>
          </a:bodyPr>
          <a:lstStyle/>
          <a:p>
            <a:r>
              <a:rPr lang="en-US" dirty="0" smtClean="0">
                <a:solidFill>
                  <a:srgbClr val="FFC000"/>
                </a:solidFill>
              </a:rPr>
              <a:t>NO</a:t>
            </a:r>
            <a:endParaRPr lang="en-US" dirty="0">
              <a:solidFill>
                <a:srgbClr val="FFC000"/>
              </a:solidFill>
            </a:endParaRPr>
          </a:p>
        </p:txBody>
      </p:sp>
      <p:sp>
        <p:nvSpPr>
          <p:cNvPr id="58" name="Flowchart: Document 57"/>
          <p:cNvSpPr/>
          <p:nvPr/>
        </p:nvSpPr>
        <p:spPr>
          <a:xfrm>
            <a:off x="69127" y="3124200"/>
            <a:ext cx="2276474" cy="1371599"/>
          </a:xfrm>
          <a:prstGeom prst="flowChartDocumen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rgbClr val="009969"/>
                </a:solidFill>
              </a:rPr>
              <a:t>Designer submits documentation to DSZC for review/approval.</a:t>
            </a:r>
          </a:p>
        </p:txBody>
      </p:sp>
      <p:cxnSp>
        <p:nvCxnSpPr>
          <p:cNvPr id="59" name="Straight Arrow Connector 58"/>
          <p:cNvCxnSpPr>
            <a:stCxn id="55" idx="1"/>
          </p:cNvCxnSpPr>
          <p:nvPr/>
        </p:nvCxnSpPr>
        <p:spPr>
          <a:xfrm flipH="1">
            <a:off x="2345601" y="3657600"/>
            <a:ext cx="632425" cy="0"/>
          </a:xfrm>
          <a:prstGeom prst="straightConnector1">
            <a:avLst/>
          </a:prstGeom>
          <a:ln w="127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2350478" y="3251606"/>
            <a:ext cx="667992" cy="369332"/>
          </a:xfrm>
          <a:prstGeom prst="rect">
            <a:avLst/>
          </a:prstGeom>
          <a:noFill/>
        </p:spPr>
        <p:txBody>
          <a:bodyPr wrap="square" rtlCol="0">
            <a:spAutoFit/>
          </a:bodyPr>
          <a:lstStyle/>
          <a:p>
            <a:r>
              <a:rPr lang="en-US" dirty="0" smtClean="0">
                <a:solidFill>
                  <a:srgbClr val="FFC000"/>
                </a:solidFill>
              </a:rPr>
              <a:t>YES</a:t>
            </a:r>
            <a:endParaRPr lang="en-US" dirty="0">
              <a:solidFill>
                <a:srgbClr val="FFC000"/>
              </a:solidFill>
            </a:endParaRPr>
          </a:p>
        </p:txBody>
      </p:sp>
      <p:sp>
        <p:nvSpPr>
          <p:cNvPr id="64" name="Flowchart: Process 63"/>
          <p:cNvSpPr/>
          <p:nvPr/>
        </p:nvSpPr>
        <p:spPr>
          <a:xfrm>
            <a:off x="70012" y="4753871"/>
            <a:ext cx="4654388" cy="1447796"/>
          </a:xfrm>
          <a:prstGeom prst="flowChartProcess">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rgbClr val="009969"/>
                </a:solidFill>
              </a:rPr>
              <a:t>If approved, DSZC prepares Speed Limit Revision Form and returns a copy to the Designer and OTE.  Designer incorporates speed limit reduction into plans.</a:t>
            </a:r>
          </a:p>
        </p:txBody>
      </p:sp>
      <p:cxnSp>
        <p:nvCxnSpPr>
          <p:cNvPr id="66" name="Straight Arrow Connector 65"/>
          <p:cNvCxnSpPr>
            <a:stCxn id="58" idx="2"/>
          </p:cNvCxnSpPr>
          <p:nvPr/>
        </p:nvCxnSpPr>
        <p:spPr>
          <a:xfrm>
            <a:off x="1207364" y="4405121"/>
            <a:ext cx="0" cy="348750"/>
          </a:xfrm>
          <a:prstGeom prst="straightConnector1">
            <a:avLst/>
          </a:prstGeom>
          <a:ln w="12700">
            <a:solidFill>
              <a:srgbClr val="FFC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66434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pPr algn="ctr">
              <a:defRPr/>
            </a:pPr>
            <a:r>
              <a:rPr lang="en-US" smtClean="0"/>
              <a:t>Athens Area Chamber of Commerce</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734" y="3886200"/>
            <a:ext cx="8977846" cy="185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04800" y="1066800"/>
            <a:ext cx="8534400" cy="1938992"/>
          </a:xfrm>
          <a:prstGeom prst="rect">
            <a:avLst/>
          </a:prstGeom>
          <a:noFill/>
        </p:spPr>
        <p:txBody>
          <a:bodyPr wrap="square" rtlCol="0">
            <a:spAutoFit/>
          </a:bodyPr>
          <a:lstStyle/>
          <a:p>
            <a:r>
              <a:rPr lang="en-US" sz="2400" dirty="0" smtClean="0">
                <a:solidFill>
                  <a:schemeClr val="bg1"/>
                </a:solidFill>
              </a:rPr>
              <a:t>Basically, the Designer reviews Table </a:t>
            </a:r>
            <a:r>
              <a:rPr lang="en-US" sz="2400" dirty="0" smtClean="0">
                <a:solidFill>
                  <a:schemeClr val="bg1"/>
                </a:solidFill>
              </a:rPr>
              <a:t>1297-7</a:t>
            </a:r>
            <a:r>
              <a:rPr lang="en-US" sz="2400" dirty="0" smtClean="0">
                <a:solidFill>
                  <a:schemeClr val="bg1"/>
                </a:solidFill>
              </a:rPr>
              <a:t>, which lists work activities and conditions that may “warrant” a possible speed reduction. </a:t>
            </a:r>
          </a:p>
          <a:p>
            <a:endParaRPr lang="en-US" sz="2400" dirty="0">
              <a:solidFill>
                <a:schemeClr val="bg1"/>
              </a:solidFill>
            </a:endParaRPr>
          </a:p>
          <a:p>
            <a:pPr marL="285750" indent="-285750">
              <a:buFont typeface="Arial" pitchFamily="34" charset="0"/>
              <a:buChar char="•"/>
            </a:pPr>
            <a:r>
              <a:rPr lang="en-US" sz="2400" dirty="0" smtClean="0">
                <a:solidFill>
                  <a:schemeClr val="bg1"/>
                </a:solidFill>
              </a:rPr>
              <a:t>Below are two excerpts from the table</a:t>
            </a:r>
            <a:endParaRPr lang="en-US" sz="2400" dirty="0">
              <a:solidFill>
                <a:schemeClr val="bg1"/>
              </a:solidFill>
            </a:endParaRPr>
          </a:p>
        </p:txBody>
      </p:sp>
    </p:spTree>
    <p:extLst>
      <p:ext uri="{BB962C8B-B14F-4D97-AF65-F5344CB8AC3E}">
        <p14:creationId xmlns:p14="http://schemas.microsoft.com/office/powerpoint/2010/main" val="10397073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a:latin typeface="Georgia" pitchFamily="18" charset="0"/>
              </a:rPr>
              <a:t>Proposed Work Zone Speed Zone Process:  </a:t>
            </a:r>
            <a:r>
              <a:rPr lang="en-US" sz="2400" dirty="0" smtClean="0">
                <a:latin typeface="Georgia" pitchFamily="18" charset="0"/>
              </a:rPr>
              <a:t>Form 1296-17 – Work Zone Speed Evaluation Sheet</a:t>
            </a:r>
            <a:endParaRPr lang="en-US" dirty="0">
              <a:latin typeface="Georgia" pitchFamily="18" charset="0"/>
            </a:endParaRPr>
          </a:p>
        </p:txBody>
      </p:sp>
      <p:sp>
        <p:nvSpPr>
          <p:cNvPr id="4" name="Footer Placeholder 3"/>
          <p:cNvSpPr>
            <a:spLocks noGrp="1"/>
          </p:cNvSpPr>
          <p:nvPr>
            <p:ph type="ftr" sz="quarter" idx="3"/>
          </p:nvPr>
        </p:nvSpPr>
        <p:spPr/>
        <p:txBody>
          <a:bodyPr/>
          <a:lstStyle/>
          <a:p>
            <a:pPr algn="ctr">
              <a:defRPr/>
            </a:pPr>
            <a:r>
              <a:rPr lang="en-US" dirty="0"/>
              <a:t>Work Zone Speed Zones (WZSZ)</a:t>
            </a:r>
          </a:p>
        </p:txBody>
      </p:sp>
      <p:sp>
        <p:nvSpPr>
          <p:cNvPr id="7" name="Content Placeholder 2"/>
          <p:cNvSpPr>
            <a:spLocks noGrp="1"/>
          </p:cNvSpPr>
          <p:nvPr>
            <p:ph idx="1"/>
          </p:nvPr>
        </p:nvSpPr>
        <p:spPr>
          <a:xfrm>
            <a:off x="381000" y="2362200"/>
            <a:ext cx="8305800" cy="4343399"/>
          </a:xfrm>
        </p:spPr>
        <p:txBody>
          <a:bodyPr/>
          <a:lstStyle/>
          <a:p>
            <a:pPr>
              <a:lnSpc>
                <a:spcPct val="80000"/>
              </a:lnSpc>
              <a:spcBef>
                <a:spcPct val="0"/>
              </a:spcBef>
              <a:spcAft>
                <a:spcPct val="50000"/>
              </a:spcAft>
              <a:defRPr/>
            </a:pPr>
            <a:endParaRPr lang="en-US" sz="2000" kern="1200" dirty="0">
              <a:latin typeface="Georgia" pitchFamily="18" charset="0"/>
            </a:endParaRPr>
          </a:p>
          <a:p>
            <a:pPr lvl="1">
              <a:lnSpc>
                <a:spcPct val="80000"/>
              </a:lnSpc>
              <a:spcBef>
                <a:spcPct val="0"/>
              </a:spcBef>
              <a:spcAft>
                <a:spcPct val="50000"/>
              </a:spcAft>
              <a:defRPr/>
            </a:pPr>
            <a:endParaRPr lang="en-US" sz="1600" kern="1200" dirty="0" smtClean="0">
              <a:latin typeface="Georgia" pitchFamily="18" charset="0"/>
            </a:endParaRPr>
          </a:p>
        </p:txBody>
      </p:sp>
      <p:sp>
        <p:nvSpPr>
          <p:cNvPr id="13" name="Content Placeholder 2"/>
          <p:cNvSpPr txBox="1">
            <a:spLocks/>
          </p:cNvSpPr>
          <p:nvPr/>
        </p:nvSpPr>
        <p:spPr bwMode="auto">
          <a:xfrm>
            <a:off x="310814" y="1676400"/>
            <a:ext cx="83058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457200" indent="-457200" algn="l" rtl="0" eaLnBrk="1" fontAlgn="base" hangingPunct="1">
              <a:spcBef>
                <a:spcPct val="20000"/>
              </a:spcBef>
              <a:spcAft>
                <a:spcPct val="0"/>
              </a:spcAft>
              <a:buFontTx/>
              <a:buBlip>
                <a:blip r:embed="rId3"/>
              </a:buBlip>
              <a:defRPr sz="3200" b="0">
                <a:solidFill>
                  <a:schemeClr val="bg1"/>
                </a:solidFill>
                <a:latin typeface="Copperplate Gothic Light" pitchFamily="34" charset="0"/>
                <a:ea typeface="+mn-ea"/>
                <a:cs typeface="+mn-cs"/>
              </a:defRPr>
            </a:lvl1pPr>
            <a:lvl2pPr marL="742950" indent="-285750" algn="l" rtl="0" eaLnBrk="1" fontAlgn="base" hangingPunct="1">
              <a:spcBef>
                <a:spcPct val="20000"/>
              </a:spcBef>
              <a:spcAft>
                <a:spcPct val="0"/>
              </a:spcAft>
              <a:buFontTx/>
              <a:buBlip>
                <a:blip r:embed="rId3"/>
              </a:buBlip>
              <a:defRPr sz="2800">
                <a:solidFill>
                  <a:schemeClr val="bg1"/>
                </a:solidFill>
                <a:latin typeface="Copperplate Gothic Light" pitchFamily="34" charset="0"/>
              </a:defRPr>
            </a:lvl2pPr>
            <a:lvl3pPr marL="1143000" indent="-228600" algn="l" rtl="0" eaLnBrk="1" fontAlgn="base" hangingPunct="1">
              <a:spcBef>
                <a:spcPct val="20000"/>
              </a:spcBef>
              <a:spcAft>
                <a:spcPct val="0"/>
              </a:spcAft>
              <a:buFontTx/>
              <a:buBlip>
                <a:blip r:embed="rId3"/>
              </a:buBlip>
              <a:defRPr sz="2400">
                <a:solidFill>
                  <a:schemeClr val="bg1"/>
                </a:solidFill>
                <a:latin typeface="Copperplate Gothic Light" pitchFamily="34" charset="0"/>
              </a:defRPr>
            </a:lvl3pPr>
            <a:lvl4pPr marL="1600200" indent="-228600" algn="l" rtl="0" eaLnBrk="1" fontAlgn="base" hangingPunct="1">
              <a:spcBef>
                <a:spcPct val="20000"/>
              </a:spcBef>
              <a:spcAft>
                <a:spcPct val="0"/>
              </a:spcAft>
              <a:buFontTx/>
              <a:buBlip>
                <a:blip r:embed="rId3"/>
              </a:buBlip>
              <a:defRPr sz="2000">
                <a:solidFill>
                  <a:schemeClr val="bg1"/>
                </a:solidFill>
                <a:latin typeface="Copperplate Gothic Light" pitchFamily="34" charset="0"/>
              </a:defRPr>
            </a:lvl4pPr>
            <a:lvl5pPr marL="2057400" indent="-228600" algn="l" rtl="0" eaLnBrk="1" fontAlgn="base" hangingPunct="1">
              <a:spcBef>
                <a:spcPct val="20000"/>
              </a:spcBef>
              <a:spcAft>
                <a:spcPct val="0"/>
              </a:spcAft>
              <a:buFontTx/>
              <a:buBlip>
                <a:blip r:embed="rId3"/>
              </a:buBlip>
              <a:defRPr sz="2000">
                <a:solidFill>
                  <a:schemeClr val="bg1"/>
                </a:solidFill>
                <a:latin typeface="Copperplate Gothic Light" pitchFamily="34" charset="0"/>
              </a:defRPr>
            </a:lvl5pPr>
            <a:lvl6pPr marL="2514600" indent="-228600" algn="l" rtl="0" eaLnBrk="1" fontAlgn="base" hangingPunct="1">
              <a:spcBef>
                <a:spcPct val="20000"/>
              </a:spcBef>
              <a:spcAft>
                <a:spcPct val="0"/>
              </a:spcAft>
              <a:buChar char="»"/>
              <a:defRPr sz="2000">
                <a:solidFill>
                  <a:schemeClr val="bg1"/>
                </a:solidFill>
                <a:latin typeface="+mn-lt"/>
              </a:defRPr>
            </a:lvl6pPr>
            <a:lvl7pPr marL="2971800" indent="-228600" algn="l" rtl="0" eaLnBrk="1" fontAlgn="base" hangingPunct="1">
              <a:spcBef>
                <a:spcPct val="20000"/>
              </a:spcBef>
              <a:spcAft>
                <a:spcPct val="0"/>
              </a:spcAft>
              <a:buChar char="»"/>
              <a:defRPr sz="2000">
                <a:solidFill>
                  <a:schemeClr val="bg1"/>
                </a:solidFill>
                <a:latin typeface="+mn-lt"/>
              </a:defRPr>
            </a:lvl7pPr>
            <a:lvl8pPr marL="3429000" indent="-228600" algn="l" rtl="0" eaLnBrk="1" fontAlgn="base" hangingPunct="1">
              <a:spcBef>
                <a:spcPct val="20000"/>
              </a:spcBef>
              <a:spcAft>
                <a:spcPct val="0"/>
              </a:spcAft>
              <a:buChar char="»"/>
              <a:defRPr sz="2000">
                <a:solidFill>
                  <a:schemeClr val="bg1"/>
                </a:solidFill>
                <a:latin typeface="+mn-lt"/>
              </a:defRPr>
            </a:lvl8pPr>
            <a:lvl9pPr marL="3886200" indent="-228600" algn="l" rtl="0" eaLnBrk="1" fontAlgn="base" hangingPunct="1">
              <a:spcBef>
                <a:spcPct val="20000"/>
              </a:spcBef>
              <a:spcAft>
                <a:spcPct val="0"/>
              </a:spcAft>
              <a:buChar char="»"/>
              <a:defRPr sz="2000">
                <a:solidFill>
                  <a:schemeClr val="bg1"/>
                </a:solidFill>
                <a:latin typeface="+mn-lt"/>
              </a:defRPr>
            </a:lvl9pPr>
          </a:lstStyle>
          <a:p>
            <a:pPr>
              <a:lnSpc>
                <a:spcPct val="80000"/>
              </a:lnSpc>
              <a:spcBef>
                <a:spcPct val="0"/>
              </a:spcBef>
              <a:spcAft>
                <a:spcPct val="50000"/>
              </a:spcAft>
              <a:defRPr/>
            </a:pPr>
            <a:r>
              <a:rPr lang="en-US" sz="2400" kern="1200" dirty="0" smtClean="0">
                <a:latin typeface="Georgia" pitchFamily="18" charset="0"/>
              </a:rPr>
              <a:t>IF Table 1297-7 indicates that a speed reduction may warranted based upon proposed work zone, use the Excel Speed Evaluation  sheet is used to determine the numerical value of the reduction. </a:t>
            </a:r>
          </a:p>
          <a:p>
            <a:pPr>
              <a:lnSpc>
                <a:spcPct val="80000"/>
              </a:lnSpc>
              <a:spcBef>
                <a:spcPct val="0"/>
              </a:spcBef>
              <a:spcAft>
                <a:spcPct val="50000"/>
              </a:spcAft>
              <a:defRPr/>
            </a:pPr>
            <a:r>
              <a:rPr lang="en-US" sz="2400" dirty="0" smtClean="0">
                <a:latin typeface="Georgia" pitchFamily="18" charset="0"/>
              </a:rPr>
              <a:t>Designer plugs values into the spread sheet and it provides the “CALCULATED SPEED”.</a:t>
            </a:r>
          </a:p>
          <a:p>
            <a:pPr>
              <a:lnSpc>
                <a:spcPct val="80000"/>
              </a:lnSpc>
              <a:spcBef>
                <a:spcPct val="0"/>
              </a:spcBef>
              <a:spcAft>
                <a:spcPct val="50000"/>
              </a:spcAft>
              <a:defRPr/>
            </a:pPr>
            <a:r>
              <a:rPr lang="en-US" sz="2400" dirty="0" smtClean="0">
                <a:latin typeface="Georgia" pitchFamily="18" charset="0"/>
              </a:rPr>
              <a:t>District can “override” the calculated value based upon conditions not accounted for by the spread sheet.  This value is the “RECOMMENDED SPEED”.</a:t>
            </a:r>
          </a:p>
          <a:p>
            <a:pPr>
              <a:lnSpc>
                <a:spcPct val="80000"/>
              </a:lnSpc>
              <a:spcBef>
                <a:spcPct val="0"/>
              </a:spcBef>
              <a:spcAft>
                <a:spcPct val="50000"/>
              </a:spcAft>
              <a:defRPr/>
            </a:pPr>
            <a:r>
              <a:rPr lang="en-US" sz="2400" dirty="0" smtClean="0">
                <a:latin typeface="Georgia" pitchFamily="18" charset="0"/>
              </a:rPr>
              <a:t>“RECOMMENDED SPEED” is what gets journalized and used in the project</a:t>
            </a:r>
          </a:p>
          <a:p>
            <a:pPr>
              <a:lnSpc>
                <a:spcPct val="80000"/>
              </a:lnSpc>
              <a:spcBef>
                <a:spcPct val="0"/>
              </a:spcBef>
              <a:spcAft>
                <a:spcPct val="50000"/>
              </a:spcAft>
              <a:defRPr/>
            </a:pPr>
            <a:endParaRPr lang="en-US" sz="100" kern="1200" dirty="0" smtClean="0">
              <a:latin typeface="Georgia" pitchFamily="18" charset="0"/>
            </a:endParaRPr>
          </a:p>
          <a:p>
            <a:pPr>
              <a:lnSpc>
                <a:spcPct val="80000"/>
              </a:lnSpc>
              <a:spcBef>
                <a:spcPct val="0"/>
              </a:spcBef>
              <a:spcAft>
                <a:spcPct val="50000"/>
              </a:spcAft>
              <a:defRPr/>
            </a:pPr>
            <a:endParaRPr lang="en-US" sz="400" kern="1200" dirty="0" smtClean="0">
              <a:latin typeface="Georgia" pitchFamily="18" charset="0"/>
            </a:endParaRPr>
          </a:p>
          <a:p>
            <a:pPr>
              <a:lnSpc>
                <a:spcPct val="80000"/>
              </a:lnSpc>
              <a:spcBef>
                <a:spcPct val="0"/>
              </a:spcBef>
              <a:spcAft>
                <a:spcPct val="50000"/>
              </a:spcAft>
              <a:defRPr/>
            </a:pPr>
            <a:endParaRPr lang="en-US" sz="2000" kern="1200" dirty="0" smtClean="0">
              <a:latin typeface="Georgia" pitchFamily="18" charset="0"/>
            </a:endParaRPr>
          </a:p>
          <a:p>
            <a:pPr lvl="1">
              <a:lnSpc>
                <a:spcPct val="80000"/>
              </a:lnSpc>
              <a:spcBef>
                <a:spcPct val="0"/>
              </a:spcBef>
              <a:spcAft>
                <a:spcPct val="50000"/>
              </a:spcAft>
              <a:defRPr/>
            </a:pPr>
            <a:endParaRPr lang="en-US" sz="1600" kern="1200" dirty="0" smtClean="0">
              <a:latin typeface="Georgia" pitchFamily="18" charset="0"/>
            </a:endParaRPr>
          </a:p>
        </p:txBody>
      </p:sp>
    </p:spTree>
    <p:extLst>
      <p:ext uri="{BB962C8B-B14F-4D97-AF65-F5344CB8AC3E}">
        <p14:creationId xmlns:p14="http://schemas.microsoft.com/office/powerpoint/2010/main" val="3349851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a:latin typeface="Georgia" pitchFamily="18" charset="0"/>
              </a:rPr>
              <a:t>Proposed Work Zone Speed Zone Process:  </a:t>
            </a:r>
            <a:r>
              <a:rPr lang="en-US" sz="2400" dirty="0" smtClean="0">
                <a:latin typeface="Georgia" pitchFamily="18" charset="0"/>
              </a:rPr>
              <a:t>Form 1296-17 – Work Zone Speed Evaluation Sheet</a:t>
            </a:r>
            <a:endParaRPr lang="en-US" dirty="0">
              <a:latin typeface="Georgia" pitchFamily="18" charset="0"/>
            </a:endParaRPr>
          </a:p>
        </p:txBody>
      </p:sp>
      <p:sp>
        <p:nvSpPr>
          <p:cNvPr id="4" name="Footer Placeholder 3"/>
          <p:cNvSpPr>
            <a:spLocks noGrp="1"/>
          </p:cNvSpPr>
          <p:nvPr>
            <p:ph type="ftr" sz="quarter" idx="3"/>
          </p:nvPr>
        </p:nvSpPr>
        <p:spPr/>
        <p:txBody>
          <a:bodyPr/>
          <a:lstStyle/>
          <a:p>
            <a:pPr algn="ctr">
              <a:defRPr/>
            </a:pPr>
            <a:r>
              <a:rPr lang="en-US" dirty="0"/>
              <a:t>Work Zone Speed Zones (WZSZ)</a:t>
            </a:r>
          </a:p>
        </p:txBody>
      </p:sp>
      <p:sp>
        <p:nvSpPr>
          <p:cNvPr id="7" name="Content Placeholder 2"/>
          <p:cNvSpPr>
            <a:spLocks noGrp="1"/>
          </p:cNvSpPr>
          <p:nvPr>
            <p:ph idx="1"/>
          </p:nvPr>
        </p:nvSpPr>
        <p:spPr>
          <a:xfrm>
            <a:off x="457200" y="1600200"/>
            <a:ext cx="8305800" cy="4343399"/>
          </a:xfrm>
        </p:spPr>
        <p:txBody>
          <a:bodyPr/>
          <a:lstStyle/>
          <a:p>
            <a:pPr>
              <a:lnSpc>
                <a:spcPct val="80000"/>
              </a:lnSpc>
              <a:spcBef>
                <a:spcPct val="0"/>
              </a:spcBef>
              <a:spcAft>
                <a:spcPct val="50000"/>
              </a:spcAft>
              <a:defRPr/>
            </a:pPr>
            <a:endParaRPr lang="en-US" sz="2000" kern="1200" dirty="0">
              <a:latin typeface="Georgia" pitchFamily="18" charset="0"/>
            </a:endParaRPr>
          </a:p>
          <a:p>
            <a:pPr lvl="1">
              <a:lnSpc>
                <a:spcPct val="80000"/>
              </a:lnSpc>
              <a:spcBef>
                <a:spcPct val="0"/>
              </a:spcBef>
              <a:spcAft>
                <a:spcPct val="50000"/>
              </a:spcAft>
              <a:defRPr/>
            </a:pPr>
            <a:endParaRPr lang="en-US" sz="1600" kern="1200" dirty="0" smtClean="0">
              <a:latin typeface="Georgia" pitchFamily="18" charset="0"/>
            </a:endParaRPr>
          </a:p>
        </p:txBody>
      </p:sp>
      <p:grpSp>
        <p:nvGrpSpPr>
          <p:cNvPr id="55" name="Group 54"/>
          <p:cNvGrpSpPr/>
          <p:nvPr/>
        </p:nvGrpSpPr>
        <p:grpSpPr>
          <a:xfrm>
            <a:off x="992886" y="1447800"/>
            <a:ext cx="7162800" cy="4631334"/>
            <a:chOff x="990601" y="1371600"/>
            <a:chExt cx="7162800" cy="4631334"/>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1" y="1371600"/>
              <a:ext cx="7162800" cy="4631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4" name="TextBox 53"/>
            <p:cNvSpPr txBox="1"/>
            <p:nvPr/>
          </p:nvSpPr>
          <p:spPr>
            <a:xfrm rot="19130346">
              <a:off x="1679392" y="2595966"/>
              <a:ext cx="5961325" cy="2015936"/>
            </a:xfrm>
            <a:prstGeom prst="rect">
              <a:avLst/>
            </a:prstGeom>
            <a:noFill/>
          </p:spPr>
          <p:txBody>
            <a:bodyPr wrap="square" rtlCol="0">
              <a:spAutoFit/>
            </a:bodyPr>
            <a:lstStyle/>
            <a:p>
              <a:r>
                <a:rPr lang="en-US" sz="12500" dirty="0" smtClean="0">
                  <a:solidFill>
                    <a:schemeClr val="bg1">
                      <a:lumMod val="75000"/>
                      <a:alpha val="50000"/>
                    </a:schemeClr>
                  </a:solidFill>
                </a:rPr>
                <a:t>DRAFT</a:t>
              </a:r>
              <a:endParaRPr lang="en-US" sz="12500" dirty="0">
                <a:solidFill>
                  <a:schemeClr val="bg1">
                    <a:lumMod val="75000"/>
                    <a:alpha val="50000"/>
                  </a:schemeClr>
                </a:solidFill>
              </a:endParaRPr>
            </a:p>
          </p:txBody>
        </p:sp>
      </p:grpSp>
    </p:spTree>
    <p:extLst>
      <p:ext uri="{BB962C8B-B14F-4D97-AF65-F5344CB8AC3E}">
        <p14:creationId xmlns:p14="http://schemas.microsoft.com/office/powerpoint/2010/main" val="21103325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974"/>
            <a:ext cx="8229600" cy="5476415"/>
          </a:xfrm>
        </p:spPr>
        <p:txBody>
          <a:bodyPr/>
          <a:lstStyle/>
          <a:p>
            <a:r>
              <a:rPr lang="en-US" sz="2800" dirty="0" smtClean="0"/>
              <a:t>Completed (by designer) 1296-17 Spread Sheet Is Submitted to the District Speed Zone Coordinator for Review and Approval.</a:t>
            </a:r>
          </a:p>
          <a:p>
            <a:r>
              <a:rPr lang="en-US" sz="2800" dirty="0" smtClean="0"/>
              <a:t>Reduction is only in effect during actual hours conditions exist (ex – Night time Paving).</a:t>
            </a:r>
          </a:p>
          <a:p>
            <a:r>
              <a:rPr lang="en-US" sz="2800" dirty="0" smtClean="0"/>
              <a:t>The Speed Zone Study and </a:t>
            </a:r>
            <a:r>
              <a:rPr lang="en-US" sz="2800" dirty="0" err="1" smtClean="0"/>
              <a:t>Documentaion</a:t>
            </a:r>
            <a:r>
              <a:rPr lang="en-US" sz="2800" dirty="0" smtClean="0"/>
              <a:t> of when the speed limit is in effect is critical to Legality.</a:t>
            </a:r>
            <a:endParaRPr lang="en-US" sz="2800" dirty="0"/>
          </a:p>
        </p:txBody>
      </p:sp>
      <p:sp>
        <p:nvSpPr>
          <p:cNvPr id="4" name="Footer Placeholder 3"/>
          <p:cNvSpPr>
            <a:spLocks noGrp="1"/>
          </p:cNvSpPr>
          <p:nvPr>
            <p:ph type="ftr" sz="quarter" idx="3"/>
          </p:nvPr>
        </p:nvSpPr>
        <p:spPr/>
        <p:txBody>
          <a:bodyPr/>
          <a:lstStyle/>
          <a:p>
            <a:pPr algn="ctr">
              <a:defRPr/>
            </a:pPr>
            <a:r>
              <a:rPr lang="en-US" smtClean="0"/>
              <a:t>Athens Area Chamber of Commerce</a:t>
            </a:r>
            <a:endParaRPr lang="en-US" dirty="0"/>
          </a:p>
        </p:txBody>
      </p:sp>
      <p:sp>
        <p:nvSpPr>
          <p:cNvPr id="5" name="Title 1"/>
          <p:cNvSpPr>
            <a:spLocks noGrp="1"/>
          </p:cNvSpPr>
          <p:nvPr>
            <p:ph type="title"/>
          </p:nvPr>
        </p:nvSpPr>
        <p:spPr>
          <a:xfrm>
            <a:off x="457200" y="209322"/>
            <a:ext cx="8229600" cy="914400"/>
          </a:xfrm>
        </p:spPr>
        <p:txBody>
          <a:bodyPr/>
          <a:lstStyle/>
          <a:p>
            <a:r>
              <a:rPr lang="en-US" dirty="0">
                <a:latin typeface="Georgia" pitchFamily="18" charset="0"/>
              </a:rPr>
              <a:t>Proposed Work Zone Speed Zone Process:  </a:t>
            </a:r>
            <a:r>
              <a:rPr lang="en-US" sz="2400" dirty="0" smtClean="0">
                <a:latin typeface="Georgia" pitchFamily="18" charset="0"/>
              </a:rPr>
              <a:t>Form 1296-17 – Work Zone Speed Evaluation Sheet</a:t>
            </a:r>
            <a:endParaRPr lang="en-US" dirty="0">
              <a:latin typeface="Georgia" pitchFamily="18" charset="0"/>
            </a:endParaRPr>
          </a:p>
        </p:txBody>
      </p:sp>
    </p:spTree>
    <p:extLst>
      <p:ext uri="{BB962C8B-B14F-4D97-AF65-F5344CB8AC3E}">
        <p14:creationId xmlns:p14="http://schemas.microsoft.com/office/powerpoint/2010/main" val="26791269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p:txBody>
          <a:bodyPr/>
          <a:lstStyle/>
          <a:p>
            <a:pPr algn="ctr">
              <a:defRPr/>
            </a:pPr>
            <a:r>
              <a:rPr lang="en-US" dirty="0"/>
              <a:t>Work Zone Speed Zones (WZSZ)</a:t>
            </a:r>
          </a:p>
        </p:txBody>
      </p:sp>
      <p:sp>
        <p:nvSpPr>
          <p:cNvPr id="18" name="Flowchart: Document 17"/>
          <p:cNvSpPr/>
          <p:nvPr/>
        </p:nvSpPr>
        <p:spPr>
          <a:xfrm>
            <a:off x="842312" y="914400"/>
            <a:ext cx="3657600" cy="2133600"/>
          </a:xfrm>
          <a:prstGeom prst="flowChartDocumen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rgbClr val="009969"/>
                </a:solidFill>
              </a:rPr>
              <a:t>At the time of the pre-construction meeting, the State Highway Patrol and local enforcement (if applicable), are notified of the work zone speed limit reduction.</a:t>
            </a:r>
          </a:p>
        </p:txBody>
      </p:sp>
      <p:sp>
        <p:nvSpPr>
          <p:cNvPr id="19" name="Flowchart: Document 18"/>
          <p:cNvSpPr/>
          <p:nvPr/>
        </p:nvSpPr>
        <p:spPr>
          <a:xfrm>
            <a:off x="4880912" y="914400"/>
            <a:ext cx="3657600" cy="2057400"/>
          </a:xfrm>
          <a:prstGeom prst="flowChartDocumen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rgbClr val="009969"/>
                </a:solidFill>
              </a:rPr>
              <a:t>The PE fills out the weekly tracking log and submits it to the DWZTM. (Weekly for short term projects and at phase changes for long-term projects.)</a:t>
            </a:r>
          </a:p>
        </p:txBody>
      </p:sp>
      <p:cxnSp>
        <p:nvCxnSpPr>
          <p:cNvPr id="21" name="Straight Arrow Connector 20"/>
          <p:cNvCxnSpPr/>
          <p:nvPr/>
        </p:nvCxnSpPr>
        <p:spPr>
          <a:xfrm>
            <a:off x="381000" y="1981200"/>
            <a:ext cx="457200" cy="0"/>
          </a:xfrm>
          <a:prstGeom prst="straightConnector1">
            <a:avLst/>
          </a:prstGeom>
          <a:ln w="12700">
            <a:solidFill>
              <a:srgbClr val="FFC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4499912" y="1978231"/>
            <a:ext cx="381000" cy="0"/>
          </a:xfrm>
          <a:prstGeom prst="straightConnector1">
            <a:avLst/>
          </a:prstGeom>
          <a:ln w="127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25" name="Flowchart: Process 24"/>
          <p:cNvSpPr/>
          <p:nvPr/>
        </p:nvSpPr>
        <p:spPr>
          <a:xfrm>
            <a:off x="6093714" y="3200877"/>
            <a:ext cx="3050286" cy="1905000"/>
          </a:xfrm>
          <a:prstGeom prst="flowChartProcess">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rgbClr val="009969"/>
                </a:solidFill>
              </a:rPr>
              <a:t>Upon finalization, notification is sent by the PE to the DWZTM and DSZC so that a withdrawal of the work zone speed limit reduction can be processed. </a:t>
            </a:r>
          </a:p>
        </p:txBody>
      </p:sp>
      <p:sp>
        <p:nvSpPr>
          <p:cNvPr id="26" name="Flowchart: Document 25"/>
          <p:cNvSpPr/>
          <p:nvPr/>
        </p:nvSpPr>
        <p:spPr>
          <a:xfrm>
            <a:off x="2819400" y="3219441"/>
            <a:ext cx="2895600" cy="1905000"/>
          </a:xfrm>
          <a:prstGeom prst="flowChartDocumen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rgbClr val="009969"/>
                </a:solidFill>
              </a:rPr>
              <a:t>The DSZC processes the speed limit withdrawal paperwork. A copy is sent to OTE.</a:t>
            </a:r>
          </a:p>
        </p:txBody>
      </p:sp>
      <p:sp>
        <p:nvSpPr>
          <p:cNvPr id="28" name="Flowchart: Terminator 27"/>
          <p:cNvSpPr/>
          <p:nvPr/>
        </p:nvSpPr>
        <p:spPr>
          <a:xfrm>
            <a:off x="0" y="4724400"/>
            <a:ext cx="2671112" cy="1447800"/>
          </a:xfrm>
          <a:prstGeom prst="flowChartTerminator">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rgbClr val="009969"/>
                </a:solidFill>
              </a:rPr>
              <a:t>Work zone speed limit reduction </a:t>
            </a:r>
          </a:p>
          <a:p>
            <a:pPr algn="ctr"/>
            <a:r>
              <a:rPr lang="en-US" dirty="0" smtClean="0">
                <a:solidFill>
                  <a:srgbClr val="009969"/>
                </a:solidFill>
              </a:rPr>
              <a:t>has been withdrawn. Process is complete.</a:t>
            </a:r>
          </a:p>
        </p:txBody>
      </p:sp>
      <p:cxnSp>
        <p:nvCxnSpPr>
          <p:cNvPr id="3" name="Straight Arrow Connector 2"/>
          <p:cNvCxnSpPr>
            <a:endCxn id="25" idx="0"/>
          </p:cNvCxnSpPr>
          <p:nvPr/>
        </p:nvCxnSpPr>
        <p:spPr>
          <a:xfrm>
            <a:off x="7618857" y="2590800"/>
            <a:ext cx="0" cy="610077"/>
          </a:xfrm>
          <a:prstGeom prst="straightConnector1">
            <a:avLst/>
          </a:prstGeom>
          <a:ln w="127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5715000" y="3733800"/>
            <a:ext cx="378714" cy="0"/>
          </a:xfrm>
          <a:prstGeom prst="straightConnector1">
            <a:avLst/>
          </a:prstGeom>
          <a:ln w="127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26" idx="1"/>
          </p:cNvCxnSpPr>
          <p:nvPr/>
        </p:nvCxnSpPr>
        <p:spPr>
          <a:xfrm flipH="1">
            <a:off x="2362200" y="4171941"/>
            <a:ext cx="457200" cy="552459"/>
          </a:xfrm>
          <a:prstGeom prst="straightConnector1">
            <a:avLst/>
          </a:prstGeom>
          <a:ln w="127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36" name="Flowchart: Terminator 35"/>
          <p:cNvSpPr/>
          <p:nvPr/>
        </p:nvSpPr>
        <p:spPr>
          <a:xfrm>
            <a:off x="58197" y="76200"/>
            <a:ext cx="2456403" cy="685800"/>
          </a:xfrm>
          <a:prstGeom prst="flowChartTerminator">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rgbClr val="009969"/>
                </a:solidFill>
              </a:rPr>
              <a:t>After Plan Completion</a:t>
            </a:r>
            <a:endParaRPr lang="en-US" dirty="0">
              <a:solidFill>
                <a:srgbClr val="009969"/>
              </a:solidFill>
            </a:endParaRPr>
          </a:p>
        </p:txBody>
      </p:sp>
    </p:spTree>
    <p:extLst>
      <p:ext uri="{BB962C8B-B14F-4D97-AF65-F5344CB8AC3E}">
        <p14:creationId xmlns:p14="http://schemas.microsoft.com/office/powerpoint/2010/main" val="8575399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a:latin typeface="Georgia" pitchFamily="18" charset="0"/>
              </a:rPr>
              <a:t>Proposed Work Zone Speed Zone Process:  </a:t>
            </a:r>
            <a:r>
              <a:rPr lang="en-US" sz="2400" dirty="0" smtClean="0">
                <a:latin typeface="Georgia" pitchFamily="18" charset="0"/>
              </a:rPr>
              <a:t>Form 1296-18 – Weekly Tracking Log/Report</a:t>
            </a:r>
            <a:endParaRPr lang="en-US" dirty="0">
              <a:latin typeface="Georgia" pitchFamily="18" charset="0"/>
            </a:endParaRPr>
          </a:p>
        </p:txBody>
      </p:sp>
      <p:sp>
        <p:nvSpPr>
          <p:cNvPr id="4" name="Footer Placeholder 3"/>
          <p:cNvSpPr>
            <a:spLocks noGrp="1"/>
          </p:cNvSpPr>
          <p:nvPr>
            <p:ph type="ftr" sz="quarter" idx="3"/>
          </p:nvPr>
        </p:nvSpPr>
        <p:spPr/>
        <p:txBody>
          <a:bodyPr/>
          <a:lstStyle/>
          <a:p>
            <a:pPr algn="ctr">
              <a:defRPr/>
            </a:pPr>
            <a:r>
              <a:rPr lang="en-US" dirty="0"/>
              <a:t>Work Zone Speed Zones (WZSZ)</a:t>
            </a:r>
          </a:p>
        </p:txBody>
      </p:sp>
      <p:sp>
        <p:nvSpPr>
          <p:cNvPr id="7" name="Content Placeholder 2"/>
          <p:cNvSpPr>
            <a:spLocks noGrp="1"/>
          </p:cNvSpPr>
          <p:nvPr>
            <p:ph idx="1"/>
          </p:nvPr>
        </p:nvSpPr>
        <p:spPr>
          <a:xfrm>
            <a:off x="457200" y="1600200"/>
            <a:ext cx="4343400" cy="4343399"/>
          </a:xfrm>
        </p:spPr>
        <p:txBody>
          <a:bodyPr/>
          <a:lstStyle/>
          <a:p>
            <a:pPr>
              <a:lnSpc>
                <a:spcPct val="80000"/>
              </a:lnSpc>
              <a:spcBef>
                <a:spcPct val="0"/>
              </a:spcBef>
              <a:spcAft>
                <a:spcPct val="50000"/>
              </a:spcAft>
              <a:defRPr/>
            </a:pPr>
            <a:r>
              <a:rPr lang="en-US" sz="2000" kern="1200" dirty="0" smtClean="0">
                <a:latin typeface="Georgia" pitchFamily="18" charset="0"/>
              </a:rPr>
              <a:t>CRITICAL piece of documentation</a:t>
            </a:r>
          </a:p>
          <a:p>
            <a:pPr lvl="1">
              <a:lnSpc>
                <a:spcPct val="80000"/>
              </a:lnSpc>
              <a:spcBef>
                <a:spcPct val="0"/>
              </a:spcBef>
              <a:spcAft>
                <a:spcPct val="50000"/>
              </a:spcAft>
              <a:defRPr/>
            </a:pPr>
            <a:r>
              <a:rPr lang="en-US" sz="1600" kern="1200" dirty="0" smtClean="0">
                <a:latin typeface="Georgia" pitchFamily="18" charset="0"/>
              </a:rPr>
              <a:t>Regardless of the proposed change in the process this document fills one of the holes that we were told that was open under the existing process (legal-wise). </a:t>
            </a:r>
          </a:p>
          <a:p>
            <a:pPr>
              <a:lnSpc>
                <a:spcPct val="80000"/>
              </a:lnSpc>
              <a:spcBef>
                <a:spcPct val="0"/>
              </a:spcBef>
              <a:spcAft>
                <a:spcPct val="50000"/>
              </a:spcAft>
              <a:defRPr/>
            </a:pPr>
            <a:r>
              <a:rPr lang="en-US" sz="2000" kern="1200" dirty="0" smtClean="0">
                <a:latin typeface="Georgia" pitchFamily="18" charset="0"/>
              </a:rPr>
              <a:t>Documents</a:t>
            </a:r>
          </a:p>
          <a:p>
            <a:pPr lvl="1">
              <a:lnSpc>
                <a:spcPct val="80000"/>
              </a:lnSpc>
              <a:spcBef>
                <a:spcPct val="0"/>
              </a:spcBef>
              <a:spcAft>
                <a:spcPct val="50000"/>
              </a:spcAft>
              <a:defRPr/>
            </a:pPr>
            <a:r>
              <a:rPr lang="en-US" sz="1600" kern="1200" dirty="0" smtClean="0">
                <a:latin typeface="Georgia" pitchFamily="18" charset="0"/>
              </a:rPr>
              <a:t>Location (Route, Direction &amp; Log Points)</a:t>
            </a:r>
          </a:p>
          <a:p>
            <a:pPr lvl="1">
              <a:lnSpc>
                <a:spcPct val="80000"/>
              </a:lnSpc>
              <a:spcBef>
                <a:spcPct val="0"/>
              </a:spcBef>
              <a:spcAft>
                <a:spcPct val="50000"/>
              </a:spcAft>
              <a:defRPr/>
            </a:pPr>
            <a:r>
              <a:rPr lang="en-US" sz="1600" kern="1200" dirty="0" smtClean="0">
                <a:latin typeface="Georgia" pitchFamily="18" charset="0"/>
              </a:rPr>
              <a:t>Date/Time Began</a:t>
            </a:r>
          </a:p>
          <a:p>
            <a:pPr lvl="1">
              <a:lnSpc>
                <a:spcPct val="80000"/>
              </a:lnSpc>
              <a:spcBef>
                <a:spcPct val="0"/>
              </a:spcBef>
              <a:spcAft>
                <a:spcPct val="50000"/>
              </a:spcAft>
              <a:defRPr/>
            </a:pPr>
            <a:r>
              <a:rPr lang="en-US" sz="1600" kern="1200" dirty="0" smtClean="0">
                <a:latin typeface="Georgia" pitchFamily="18" charset="0"/>
              </a:rPr>
              <a:t>Date/Time Ended</a:t>
            </a:r>
          </a:p>
          <a:p>
            <a:pPr lvl="1">
              <a:lnSpc>
                <a:spcPct val="80000"/>
              </a:lnSpc>
              <a:spcBef>
                <a:spcPct val="0"/>
              </a:spcBef>
              <a:spcAft>
                <a:spcPct val="50000"/>
              </a:spcAft>
              <a:defRPr/>
            </a:pPr>
            <a:r>
              <a:rPr lang="en-US" sz="1600" kern="1200" dirty="0" smtClean="0">
                <a:latin typeface="Georgia" pitchFamily="18" charset="0"/>
              </a:rPr>
              <a:t>Person Reporting</a:t>
            </a:r>
          </a:p>
          <a:p>
            <a:pPr lvl="2">
              <a:lnSpc>
                <a:spcPct val="80000"/>
              </a:lnSpc>
              <a:spcBef>
                <a:spcPct val="0"/>
              </a:spcBef>
              <a:spcAft>
                <a:spcPct val="50000"/>
              </a:spcAft>
              <a:defRPr/>
            </a:pPr>
            <a:endParaRPr lang="en-US" sz="1200" kern="1200" dirty="0">
              <a:latin typeface="Georgia" pitchFamily="18" charset="0"/>
            </a:endParaRPr>
          </a:p>
          <a:p>
            <a:pPr lvl="1">
              <a:lnSpc>
                <a:spcPct val="80000"/>
              </a:lnSpc>
              <a:spcBef>
                <a:spcPct val="0"/>
              </a:spcBef>
              <a:spcAft>
                <a:spcPct val="50000"/>
              </a:spcAft>
              <a:defRPr/>
            </a:pPr>
            <a:endParaRPr lang="en-US" sz="1600" kern="1200" dirty="0" smtClean="0">
              <a:latin typeface="Georgia" pitchFamily="18" charset="0"/>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1343025"/>
            <a:ext cx="3736582" cy="481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TextBox 16"/>
          <p:cNvSpPr txBox="1"/>
          <p:nvPr/>
        </p:nvSpPr>
        <p:spPr>
          <a:xfrm rot="19130346">
            <a:off x="4935610" y="2891777"/>
            <a:ext cx="3466562" cy="1246495"/>
          </a:xfrm>
          <a:prstGeom prst="rect">
            <a:avLst/>
          </a:prstGeom>
          <a:noFill/>
        </p:spPr>
        <p:txBody>
          <a:bodyPr wrap="square" rtlCol="0">
            <a:spAutoFit/>
          </a:bodyPr>
          <a:lstStyle/>
          <a:p>
            <a:r>
              <a:rPr lang="en-US" sz="7500" dirty="0" smtClean="0">
                <a:solidFill>
                  <a:schemeClr val="bg1">
                    <a:lumMod val="75000"/>
                    <a:alpha val="50000"/>
                  </a:schemeClr>
                </a:solidFill>
              </a:rPr>
              <a:t>DRAFT</a:t>
            </a:r>
            <a:endParaRPr lang="en-US" sz="7500" dirty="0">
              <a:solidFill>
                <a:schemeClr val="bg1">
                  <a:lumMod val="75000"/>
                  <a:alpha val="50000"/>
                </a:schemeClr>
              </a:solidFill>
            </a:endParaRPr>
          </a:p>
        </p:txBody>
      </p:sp>
    </p:spTree>
    <p:extLst>
      <p:ext uri="{BB962C8B-B14F-4D97-AF65-F5344CB8AC3E}">
        <p14:creationId xmlns:p14="http://schemas.microsoft.com/office/powerpoint/2010/main" val="10027033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a:latin typeface="Georgia" pitchFamily="18" charset="0"/>
              </a:rPr>
              <a:t>Proposed Work Zone Speed Zone Process:  </a:t>
            </a:r>
            <a:r>
              <a:rPr lang="en-US" sz="2400" dirty="0">
                <a:latin typeface="Georgia" pitchFamily="18" charset="0"/>
              </a:rPr>
              <a:t>During </a:t>
            </a:r>
            <a:r>
              <a:rPr lang="en-US" sz="2400" dirty="0" smtClean="0">
                <a:latin typeface="Georgia" pitchFamily="18" charset="0"/>
              </a:rPr>
              <a:t>Construction</a:t>
            </a:r>
            <a:endParaRPr lang="en-US" dirty="0">
              <a:latin typeface="Georgia" pitchFamily="18" charset="0"/>
            </a:endParaRPr>
          </a:p>
        </p:txBody>
      </p:sp>
      <p:sp>
        <p:nvSpPr>
          <p:cNvPr id="4" name="Footer Placeholder 3"/>
          <p:cNvSpPr>
            <a:spLocks noGrp="1"/>
          </p:cNvSpPr>
          <p:nvPr>
            <p:ph type="ftr" sz="quarter" idx="3"/>
          </p:nvPr>
        </p:nvSpPr>
        <p:spPr/>
        <p:txBody>
          <a:bodyPr/>
          <a:lstStyle/>
          <a:p>
            <a:pPr algn="ctr">
              <a:defRPr/>
            </a:pPr>
            <a:r>
              <a:rPr lang="en-US" dirty="0"/>
              <a:t>Work Zone Speed Zones (WZSZ)</a:t>
            </a:r>
          </a:p>
        </p:txBody>
      </p:sp>
      <p:sp>
        <p:nvSpPr>
          <p:cNvPr id="7" name="Content Placeholder 2"/>
          <p:cNvSpPr>
            <a:spLocks noGrp="1"/>
          </p:cNvSpPr>
          <p:nvPr>
            <p:ph idx="1"/>
          </p:nvPr>
        </p:nvSpPr>
        <p:spPr>
          <a:xfrm>
            <a:off x="457200" y="1600200"/>
            <a:ext cx="8305800" cy="4343399"/>
          </a:xfrm>
        </p:spPr>
        <p:txBody>
          <a:bodyPr/>
          <a:lstStyle/>
          <a:p>
            <a:pPr>
              <a:lnSpc>
                <a:spcPct val="80000"/>
              </a:lnSpc>
              <a:spcBef>
                <a:spcPct val="0"/>
              </a:spcBef>
              <a:spcAft>
                <a:spcPct val="50000"/>
              </a:spcAft>
              <a:defRPr/>
            </a:pPr>
            <a:r>
              <a:rPr lang="en-US" sz="2000" kern="1200" dirty="0" smtClean="0">
                <a:latin typeface="Georgia" pitchFamily="18" charset="0"/>
              </a:rPr>
              <a:t>The process for initiating a speed limit reduction during construction is similar to the process used for initiating a request </a:t>
            </a:r>
            <a:r>
              <a:rPr lang="en-US" sz="2000" u="sng" kern="1200" dirty="0" smtClean="0">
                <a:latin typeface="Georgia" pitchFamily="18" charset="0"/>
              </a:rPr>
              <a:t>during design</a:t>
            </a:r>
            <a:r>
              <a:rPr lang="en-US" sz="2000" kern="1200" dirty="0" smtClean="0">
                <a:latin typeface="Georgia" pitchFamily="18" charset="0"/>
              </a:rPr>
              <a:t>, but is a little different. </a:t>
            </a:r>
          </a:p>
          <a:p>
            <a:pPr>
              <a:lnSpc>
                <a:spcPct val="80000"/>
              </a:lnSpc>
              <a:spcBef>
                <a:spcPct val="0"/>
              </a:spcBef>
              <a:spcAft>
                <a:spcPct val="50000"/>
              </a:spcAft>
              <a:defRPr/>
            </a:pPr>
            <a:r>
              <a:rPr lang="en-US" sz="2000" kern="1200" dirty="0" smtClean="0">
                <a:latin typeface="Georgia" pitchFamily="18" charset="0"/>
              </a:rPr>
              <a:t>The big differences are:</a:t>
            </a:r>
          </a:p>
          <a:p>
            <a:pPr lvl="1">
              <a:lnSpc>
                <a:spcPct val="80000"/>
              </a:lnSpc>
              <a:spcBef>
                <a:spcPct val="0"/>
              </a:spcBef>
              <a:spcAft>
                <a:spcPct val="50000"/>
              </a:spcAft>
              <a:defRPr/>
            </a:pPr>
            <a:r>
              <a:rPr lang="en-US" sz="1600" kern="1200" dirty="0" smtClean="0">
                <a:latin typeface="Georgia" pitchFamily="18" charset="0"/>
              </a:rPr>
              <a:t>If there is a work zone speed limit reduction already implemented during the same time/location as the proposed, no further work zone speed limit reductions should be put into place (except for very unusual, rare cases). </a:t>
            </a:r>
          </a:p>
          <a:p>
            <a:pPr lvl="1">
              <a:lnSpc>
                <a:spcPct val="80000"/>
              </a:lnSpc>
              <a:spcBef>
                <a:spcPct val="0"/>
              </a:spcBef>
              <a:spcAft>
                <a:spcPct val="50000"/>
              </a:spcAft>
              <a:defRPr/>
            </a:pPr>
            <a:r>
              <a:rPr lang="en-US" sz="1600" kern="1200" dirty="0" smtClean="0">
                <a:latin typeface="Georgia" pitchFamily="18" charset="0"/>
              </a:rPr>
              <a:t>Early in the process the PE fills out Form 1296-16 (Justification Form) and submits it to the DWZTM. This form helps provide all the information and data for later in the process.  DWZTM calculates the spread sheet.</a:t>
            </a:r>
          </a:p>
          <a:p>
            <a:pPr lvl="1">
              <a:lnSpc>
                <a:spcPct val="80000"/>
              </a:lnSpc>
              <a:spcBef>
                <a:spcPct val="0"/>
              </a:spcBef>
              <a:spcAft>
                <a:spcPct val="50000"/>
              </a:spcAft>
              <a:defRPr/>
            </a:pPr>
            <a:r>
              <a:rPr lang="en-US" sz="1600" kern="1200" dirty="0" smtClean="0">
                <a:latin typeface="Georgia" pitchFamily="18" charset="0"/>
              </a:rPr>
              <a:t>The rest of the process is very similar to the process for during design but the people involved change slightly. (The designer is now the PE and the DWZTM is now involved in the evaluation of the request as well as the recipient of the weekly tracking log. The DSZC is responsible for the final review and approval, and provides consistency in the application of work zone speed zones.)</a:t>
            </a:r>
            <a:endParaRPr lang="en-US" sz="100" kern="1200" dirty="0">
              <a:latin typeface="Georgia" pitchFamily="18" charset="0"/>
            </a:endParaRPr>
          </a:p>
          <a:p>
            <a:pPr>
              <a:lnSpc>
                <a:spcPct val="80000"/>
              </a:lnSpc>
              <a:spcBef>
                <a:spcPct val="0"/>
              </a:spcBef>
              <a:spcAft>
                <a:spcPct val="50000"/>
              </a:spcAft>
              <a:defRPr/>
            </a:pPr>
            <a:endParaRPr lang="en-US" sz="400" kern="1200" dirty="0">
              <a:latin typeface="Georgia" pitchFamily="18" charset="0"/>
            </a:endParaRPr>
          </a:p>
          <a:p>
            <a:pPr>
              <a:lnSpc>
                <a:spcPct val="80000"/>
              </a:lnSpc>
              <a:spcBef>
                <a:spcPct val="0"/>
              </a:spcBef>
              <a:spcAft>
                <a:spcPct val="50000"/>
              </a:spcAft>
              <a:defRPr/>
            </a:pPr>
            <a:endParaRPr lang="en-US" sz="2000" kern="1200" dirty="0">
              <a:latin typeface="Georgia" pitchFamily="18" charset="0"/>
            </a:endParaRPr>
          </a:p>
          <a:p>
            <a:pPr lvl="1">
              <a:lnSpc>
                <a:spcPct val="80000"/>
              </a:lnSpc>
              <a:spcBef>
                <a:spcPct val="0"/>
              </a:spcBef>
              <a:spcAft>
                <a:spcPct val="50000"/>
              </a:spcAft>
              <a:defRPr/>
            </a:pPr>
            <a:endParaRPr lang="en-US" sz="1600" kern="1200" dirty="0" smtClean="0">
              <a:latin typeface="Georgia" pitchFamily="18" charset="0"/>
            </a:endParaRPr>
          </a:p>
        </p:txBody>
      </p:sp>
    </p:spTree>
    <p:extLst>
      <p:ext uri="{BB962C8B-B14F-4D97-AF65-F5344CB8AC3E}">
        <p14:creationId xmlns:p14="http://schemas.microsoft.com/office/powerpoint/2010/main" val="39469361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a:latin typeface="Georgia" pitchFamily="18" charset="0"/>
              </a:rPr>
              <a:t>Proposed Work Zone Speed Zone Process:  </a:t>
            </a:r>
            <a:r>
              <a:rPr lang="en-US" sz="2400" dirty="0" smtClean="0">
                <a:latin typeface="Georgia" pitchFamily="18" charset="0"/>
              </a:rPr>
              <a:t>Form 1296-16–Work Zone Speed Zone Justification Report</a:t>
            </a:r>
            <a:endParaRPr lang="en-US" dirty="0">
              <a:latin typeface="Georgia" pitchFamily="18" charset="0"/>
            </a:endParaRPr>
          </a:p>
        </p:txBody>
      </p:sp>
      <p:sp>
        <p:nvSpPr>
          <p:cNvPr id="4" name="Footer Placeholder 3"/>
          <p:cNvSpPr>
            <a:spLocks noGrp="1"/>
          </p:cNvSpPr>
          <p:nvPr>
            <p:ph type="ftr" sz="quarter" idx="3"/>
          </p:nvPr>
        </p:nvSpPr>
        <p:spPr/>
        <p:txBody>
          <a:bodyPr/>
          <a:lstStyle/>
          <a:p>
            <a:pPr algn="ctr">
              <a:defRPr/>
            </a:pPr>
            <a:r>
              <a:rPr lang="en-US" dirty="0"/>
              <a:t>Work Zone Speed Zones (WZSZ)</a:t>
            </a:r>
          </a:p>
        </p:txBody>
      </p:sp>
      <p:grpSp>
        <p:nvGrpSpPr>
          <p:cNvPr id="8" name="Group 7"/>
          <p:cNvGrpSpPr/>
          <p:nvPr/>
        </p:nvGrpSpPr>
        <p:grpSpPr>
          <a:xfrm>
            <a:off x="457200" y="1400175"/>
            <a:ext cx="4560887" cy="4727724"/>
            <a:chOff x="310148" y="1400175"/>
            <a:chExt cx="4560887" cy="4727724"/>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400175"/>
              <a:ext cx="3657598" cy="47277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0148" y="1593142"/>
              <a:ext cx="4560887" cy="434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6" name="Group 5"/>
          <p:cNvGrpSpPr/>
          <p:nvPr/>
        </p:nvGrpSpPr>
        <p:grpSpPr>
          <a:xfrm>
            <a:off x="4430713" y="1398611"/>
            <a:ext cx="4560887" cy="4729288"/>
            <a:chOff x="4583113" y="1398611"/>
            <a:chExt cx="4560887" cy="4729288"/>
          </a:xfrm>
        </p:grpSpPr>
        <p:pic>
          <p:nvPicPr>
            <p:cNvPr id="4099"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3000" y="1398611"/>
              <a:ext cx="3657600" cy="472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83113" y="1430338"/>
              <a:ext cx="4560887" cy="434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6967484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a:latin typeface="Georgia" pitchFamily="18" charset="0"/>
              </a:rPr>
              <a:t>Proposed Work Zone Speed Zone Process:  </a:t>
            </a:r>
            <a:r>
              <a:rPr lang="en-US" sz="2400" dirty="0" smtClean="0">
                <a:latin typeface="Georgia" pitchFamily="18" charset="0"/>
              </a:rPr>
              <a:t>For ODOT Operations/Maintenance Work</a:t>
            </a:r>
            <a:endParaRPr lang="en-US" dirty="0">
              <a:latin typeface="Georgia" pitchFamily="18" charset="0"/>
            </a:endParaRPr>
          </a:p>
        </p:txBody>
      </p:sp>
      <p:sp>
        <p:nvSpPr>
          <p:cNvPr id="4" name="Footer Placeholder 3"/>
          <p:cNvSpPr>
            <a:spLocks noGrp="1"/>
          </p:cNvSpPr>
          <p:nvPr>
            <p:ph type="ftr" sz="quarter" idx="3"/>
          </p:nvPr>
        </p:nvSpPr>
        <p:spPr/>
        <p:txBody>
          <a:bodyPr/>
          <a:lstStyle/>
          <a:p>
            <a:pPr algn="ctr">
              <a:defRPr/>
            </a:pPr>
            <a:r>
              <a:rPr lang="en-US" dirty="0"/>
              <a:t>Work Zone Speed Zones (WZSZ)</a:t>
            </a:r>
          </a:p>
        </p:txBody>
      </p:sp>
      <p:sp>
        <p:nvSpPr>
          <p:cNvPr id="7" name="Content Placeholder 2"/>
          <p:cNvSpPr>
            <a:spLocks noGrp="1"/>
          </p:cNvSpPr>
          <p:nvPr>
            <p:ph idx="1"/>
          </p:nvPr>
        </p:nvSpPr>
        <p:spPr>
          <a:xfrm>
            <a:off x="457200" y="1600200"/>
            <a:ext cx="8305800" cy="4343399"/>
          </a:xfrm>
        </p:spPr>
        <p:txBody>
          <a:bodyPr/>
          <a:lstStyle/>
          <a:p>
            <a:pPr>
              <a:lnSpc>
                <a:spcPct val="80000"/>
              </a:lnSpc>
              <a:spcBef>
                <a:spcPct val="0"/>
              </a:spcBef>
              <a:spcAft>
                <a:spcPct val="50000"/>
              </a:spcAft>
              <a:defRPr/>
            </a:pPr>
            <a:r>
              <a:rPr lang="en-US" sz="2000" kern="1200" dirty="0" smtClean="0">
                <a:latin typeface="Georgia" pitchFamily="18" charset="0"/>
              </a:rPr>
              <a:t>For ODOT Operations/Maintenance Work the process is similar to initiating a request for </a:t>
            </a:r>
            <a:r>
              <a:rPr lang="en-US" sz="2000" u="sng" kern="1200" dirty="0" smtClean="0">
                <a:latin typeface="Georgia" pitchFamily="18" charset="0"/>
              </a:rPr>
              <a:t>construction </a:t>
            </a:r>
            <a:r>
              <a:rPr lang="en-US" sz="2000" u="sng" kern="1200" dirty="0">
                <a:latin typeface="Georgia" pitchFamily="18" charset="0"/>
              </a:rPr>
              <a:t>p</a:t>
            </a:r>
            <a:r>
              <a:rPr lang="en-US" sz="2000" u="sng" kern="1200" dirty="0" smtClean="0">
                <a:latin typeface="Georgia" pitchFamily="18" charset="0"/>
              </a:rPr>
              <a:t>rojects during construction</a:t>
            </a:r>
            <a:r>
              <a:rPr lang="en-US" sz="2000" kern="1200" dirty="0" smtClean="0">
                <a:latin typeface="Georgia" pitchFamily="18" charset="0"/>
              </a:rPr>
              <a:t>, but once again has some differences. </a:t>
            </a:r>
          </a:p>
          <a:p>
            <a:pPr>
              <a:lnSpc>
                <a:spcPct val="80000"/>
              </a:lnSpc>
              <a:spcBef>
                <a:spcPct val="0"/>
              </a:spcBef>
              <a:spcAft>
                <a:spcPct val="50000"/>
              </a:spcAft>
              <a:defRPr/>
            </a:pPr>
            <a:r>
              <a:rPr lang="en-US" sz="2000" kern="1200" dirty="0" smtClean="0">
                <a:latin typeface="Georgia" pitchFamily="18" charset="0"/>
              </a:rPr>
              <a:t>The big differences are: </a:t>
            </a:r>
          </a:p>
          <a:p>
            <a:pPr lvl="1">
              <a:lnSpc>
                <a:spcPct val="80000"/>
              </a:lnSpc>
              <a:spcBef>
                <a:spcPct val="0"/>
              </a:spcBef>
              <a:spcAft>
                <a:spcPct val="50000"/>
              </a:spcAft>
              <a:defRPr/>
            </a:pPr>
            <a:r>
              <a:rPr lang="en-US" sz="2000" kern="1200" dirty="0" smtClean="0">
                <a:latin typeface="Georgia" pitchFamily="18" charset="0"/>
              </a:rPr>
              <a:t>One additional criteria for application of the process is if the work is projected to take more than 3 hrs. This was suggested to attempt to find a balance between the additional exposure created by installing and removing the signs in relation to the time needed to complete the work. </a:t>
            </a:r>
          </a:p>
          <a:p>
            <a:pPr lvl="1">
              <a:lnSpc>
                <a:spcPct val="80000"/>
              </a:lnSpc>
              <a:spcBef>
                <a:spcPct val="0"/>
              </a:spcBef>
              <a:spcAft>
                <a:spcPct val="50000"/>
              </a:spcAft>
              <a:defRPr/>
            </a:pPr>
            <a:r>
              <a:rPr lang="en-US" sz="2000" kern="1200" dirty="0" smtClean="0">
                <a:latin typeface="Georgia" pitchFamily="18" charset="0"/>
              </a:rPr>
              <a:t>The people involved in the process change slightly. (The PE is now the County Manager and the DWZTM is not involved. The DSZC remains involved and provides the consistency in the application of work zone speed zones.)</a:t>
            </a:r>
            <a:endParaRPr lang="en-US" sz="2000" kern="1200" dirty="0">
              <a:latin typeface="Georgia" pitchFamily="18" charset="0"/>
            </a:endParaRPr>
          </a:p>
          <a:p>
            <a:pPr lvl="1">
              <a:lnSpc>
                <a:spcPct val="80000"/>
              </a:lnSpc>
              <a:spcBef>
                <a:spcPct val="0"/>
              </a:spcBef>
              <a:spcAft>
                <a:spcPct val="50000"/>
              </a:spcAft>
              <a:defRPr/>
            </a:pPr>
            <a:endParaRPr lang="en-US" sz="1600" kern="1200" dirty="0" smtClean="0">
              <a:latin typeface="Georgia" pitchFamily="18" charset="0"/>
            </a:endParaRPr>
          </a:p>
        </p:txBody>
      </p:sp>
    </p:spTree>
    <p:extLst>
      <p:ext uri="{BB962C8B-B14F-4D97-AF65-F5344CB8AC3E}">
        <p14:creationId xmlns:p14="http://schemas.microsoft.com/office/powerpoint/2010/main" val="12197878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Talking Points for this Presentation</a:t>
            </a:r>
            <a:endParaRPr lang="en-US" dirty="0">
              <a:latin typeface="Georgia" pitchFamily="18" charset="0"/>
            </a:endParaRPr>
          </a:p>
        </p:txBody>
      </p:sp>
      <p:sp>
        <p:nvSpPr>
          <p:cNvPr id="4" name="Footer Placeholder 3"/>
          <p:cNvSpPr>
            <a:spLocks noGrp="1"/>
          </p:cNvSpPr>
          <p:nvPr>
            <p:ph type="ftr" sz="quarter" idx="3"/>
          </p:nvPr>
        </p:nvSpPr>
        <p:spPr/>
        <p:txBody>
          <a:bodyPr/>
          <a:lstStyle/>
          <a:p>
            <a:pPr algn="ctr">
              <a:defRPr/>
            </a:pPr>
            <a:r>
              <a:rPr lang="en-US" dirty="0" smtClean="0"/>
              <a:t>Work Zone Speed Zones (WZSZ)</a:t>
            </a:r>
            <a:endParaRPr lang="en-US" dirty="0"/>
          </a:p>
        </p:txBody>
      </p:sp>
      <p:sp>
        <p:nvSpPr>
          <p:cNvPr id="6" name="Rectangle 4"/>
          <p:cNvSpPr txBox="1">
            <a:spLocks noChangeArrowheads="1"/>
          </p:cNvSpPr>
          <p:nvPr/>
        </p:nvSpPr>
        <p:spPr bwMode="auto">
          <a:xfrm>
            <a:off x="533400" y="1600200"/>
            <a:ext cx="76962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457200" indent="-457200" algn="l" rtl="0" eaLnBrk="1" fontAlgn="base" hangingPunct="1">
              <a:spcBef>
                <a:spcPct val="20000"/>
              </a:spcBef>
              <a:spcAft>
                <a:spcPct val="0"/>
              </a:spcAft>
              <a:buFontTx/>
              <a:buBlip>
                <a:blip r:embed="rId3"/>
              </a:buBlip>
              <a:defRPr sz="3200" b="0">
                <a:solidFill>
                  <a:schemeClr val="bg1"/>
                </a:solidFill>
                <a:latin typeface="+mj-lt"/>
                <a:ea typeface="+mn-ea"/>
                <a:cs typeface="+mn-cs"/>
              </a:defRPr>
            </a:lvl1pPr>
            <a:lvl2pPr marL="742950" indent="-285750" algn="l" rtl="0" eaLnBrk="1" fontAlgn="base" hangingPunct="1">
              <a:spcBef>
                <a:spcPct val="20000"/>
              </a:spcBef>
              <a:spcAft>
                <a:spcPct val="0"/>
              </a:spcAft>
              <a:buFontTx/>
              <a:buBlip>
                <a:blip r:embed="rId3"/>
              </a:buBlip>
              <a:defRPr sz="2800">
                <a:solidFill>
                  <a:schemeClr val="bg1"/>
                </a:solidFill>
                <a:latin typeface="+mn-lt"/>
              </a:defRPr>
            </a:lvl2pPr>
            <a:lvl3pPr marL="1143000" indent="-228600" algn="l" rtl="0" eaLnBrk="1" fontAlgn="base" hangingPunct="1">
              <a:spcBef>
                <a:spcPct val="20000"/>
              </a:spcBef>
              <a:spcAft>
                <a:spcPct val="0"/>
              </a:spcAft>
              <a:buFontTx/>
              <a:buBlip>
                <a:blip r:embed="rId3"/>
              </a:buBlip>
              <a:defRPr sz="2400">
                <a:solidFill>
                  <a:schemeClr val="bg1"/>
                </a:solidFill>
                <a:latin typeface="+mn-lt"/>
              </a:defRPr>
            </a:lvl3pPr>
            <a:lvl4pPr marL="1600200" indent="-228600" algn="l" rtl="0" eaLnBrk="1" fontAlgn="base" hangingPunct="1">
              <a:spcBef>
                <a:spcPct val="20000"/>
              </a:spcBef>
              <a:spcAft>
                <a:spcPct val="0"/>
              </a:spcAft>
              <a:buFontTx/>
              <a:buBlip>
                <a:blip r:embed="rId3"/>
              </a:buBlip>
              <a:defRPr sz="2000">
                <a:solidFill>
                  <a:schemeClr val="bg1"/>
                </a:solidFill>
                <a:latin typeface="+mn-lt"/>
              </a:defRPr>
            </a:lvl4pPr>
            <a:lvl5pPr marL="2057400" indent="-228600" algn="l" rtl="0" eaLnBrk="1" fontAlgn="base" hangingPunct="1">
              <a:spcBef>
                <a:spcPct val="20000"/>
              </a:spcBef>
              <a:spcAft>
                <a:spcPct val="0"/>
              </a:spcAft>
              <a:buFontTx/>
              <a:buBlip>
                <a:blip r:embed="rId3"/>
              </a:buBlip>
              <a:defRPr sz="2000">
                <a:solidFill>
                  <a:schemeClr val="bg1"/>
                </a:solidFill>
                <a:latin typeface="+mn-lt"/>
              </a:defRPr>
            </a:lvl5pPr>
            <a:lvl6pPr marL="2514600" indent="-228600" algn="l" rtl="0" eaLnBrk="1" fontAlgn="base" hangingPunct="1">
              <a:spcBef>
                <a:spcPct val="20000"/>
              </a:spcBef>
              <a:spcAft>
                <a:spcPct val="0"/>
              </a:spcAft>
              <a:buChar char="»"/>
              <a:defRPr sz="2000">
                <a:solidFill>
                  <a:schemeClr val="bg1"/>
                </a:solidFill>
                <a:latin typeface="+mn-lt"/>
              </a:defRPr>
            </a:lvl6pPr>
            <a:lvl7pPr marL="2971800" indent="-228600" algn="l" rtl="0" eaLnBrk="1" fontAlgn="base" hangingPunct="1">
              <a:spcBef>
                <a:spcPct val="20000"/>
              </a:spcBef>
              <a:spcAft>
                <a:spcPct val="0"/>
              </a:spcAft>
              <a:buChar char="»"/>
              <a:defRPr sz="2000">
                <a:solidFill>
                  <a:schemeClr val="bg1"/>
                </a:solidFill>
                <a:latin typeface="+mn-lt"/>
              </a:defRPr>
            </a:lvl7pPr>
            <a:lvl8pPr marL="3429000" indent="-228600" algn="l" rtl="0" eaLnBrk="1" fontAlgn="base" hangingPunct="1">
              <a:spcBef>
                <a:spcPct val="20000"/>
              </a:spcBef>
              <a:spcAft>
                <a:spcPct val="0"/>
              </a:spcAft>
              <a:buChar char="»"/>
              <a:defRPr sz="2000">
                <a:solidFill>
                  <a:schemeClr val="bg1"/>
                </a:solidFill>
                <a:latin typeface="+mn-lt"/>
              </a:defRPr>
            </a:lvl8pPr>
            <a:lvl9pPr marL="3886200" indent="-228600" algn="l" rtl="0" eaLnBrk="1" fontAlgn="base" hangingPunct="1">
              <a:spcBef>
                <a:spcPct val="20000"/>
              </a:spcBef>
              <a:spcAft>
                <a:spcPct val="0"/>
              </a:spcAft>
              <a:buChar char="»"/>
              <a:defRPr sz="2000">
                <a:solidFill>
                  <a:schemeClr val="bg1"/>
                </a:solidFill>
                <a:latin typeface="+mn-lt"/>
              </a:defRPr>
            </a:lvl9pPr>
          </a:lstStyle>
          <a:p>
            <a:pPr>
              <a:lnSpc>
                <a:spcPct val="80000"/>
              </a:lnSpc>
              <a:spcBef>
                <a:spcPct val="0"/>
              </a:spcBef>
              <a:spcAft>
                <a:spcPct val="50000"/>
              </a:spcAft>
            </a:pPr>
            <a:r>
              <a:rPr lang="en-US" sz="2400" dirty="0" smtClean="0">
                <a:latin typeface="Georgia" pitchFamily="18" charset="0"/>
              </a:rPr>
              <a:t>Current TEM Part 6 Work Zone Speed Limit Reduction Process </a:t>
            </a:r>
          </a:p>
          <a:p>
            <a:pPr>
              <a:lnSpc>
                <a:spcPct val="80000"/>
              </a:lnSpc>
              <a:spcBef>
                <a:spcPct val="0"/>
              </a:spcBef>
              <a:spcAft>
                <a:spcPct val="50000"/>
              </a:spcAft>
            </a:pPr>
            <a:r>
              <a:rPr lang="en-US" sz="2400" dirty="0" smtClean="0">
                <a:latin typeface="Georgia" pitchFamily="18" charset="0"/>
              </a:rPr>
              <a:t>2010 Work Zone Speed Zone Pilot</a:t>
            </a:r>
          </a:p>
          <a:p>
            <a:pPr>
              <a:lnSpc>
                <a:spcPct val="80000"/>
              </a:lnSpc>
              <a:spcBef>
                <a:spcPct val="0"/>
              </a:spcBef>
              <a:spcAft>
                <a:spcPct val="50000"/>
              </a:spcAft>
            </a:pPr>
            <a:r>
              <a:rPr lang="en-US" sz="2400" dirty="0" smtClean="0">
                <a:latin typeface="Georgia" pitchFamily="18" charset="0"/>
              </a:rPr>
              <a:t>Research Summary and Basic Approach</a:t>
            </a:r>
          </a:p>
          <a:p>
            <a:pPr>
              <a:lnSpc>
                <a:spcPct val="80000"/>
              </a:lnSpc>
              <a:spcBef>
                <a:spcPct val="0"/>
              </a:spcBef>
              <a:spcAft>
                <a:spcPct val="50000"/>
              </a:spcAft>
            </a:pPr>
            <a:r>
              <a:rPr lang="en-US" sz="2400" dirty="0" smtClean="0">
                <a:latin typeface="Georgia" pitchFamily="18" charset="0"/>
              </a:rPr>
              <a:t>Proposed Work Zone Speed Zone Process</a:t>
            </a:r>
          </a:p>
          <a:p>
            <a:pPr>
              <a:lnSpc>
                <a:spcPct val="80000"/>
              </a:lnSpc>
              <a:spcBef>
                <a:spcPct val="0"/>
              </a:spcBef>
              <a:spcAft>
                <a:spcPct val="50000"/>
              </a:spcAft>
            </a:pPr>
            <a:r>
              <a:rPr lang="en-US" sz="2400" dirty="0" smtClean="0">
                <a:latin typeface="Georgia" pitchFamily="18" charset="0"/>
              </a:rPr>
              <a:t>Example  – Result for a Rural Night Time Paving Calculation</a:t>
            </a:r>
          </a:p>
          <a:p>
            <a:pPr>
              <a:lnSpc>
                <a:spcPct val="80000"/>
              </a:lnSpc>
              <a:spcBef>
                <a:spcPct val="0"/>
              </a:spcBef>
              <a:spcAft>
                <a:spcPct val="50000"/>
              </a:spcAft>
            </a:pPr>
            <a:r>
              <a:rPr lang="en-US" sz="2400" dirty="0" smtClean="0">
                <a:latin typeface="Georgia" pitchFamily="18" charset="0"/>
              </a:rPr>
              <a:t>Items to be Addressed in the Future</a:t>
            </a:r>
            <a:endParaRPr lang="en-US" sz="2000" dirty="0">
              <a:latin typeface="Georgia" pitchFamily="18" charset="0"/>
            </a:endParaRPr>
          </a:p>
          <a:p>
            <a:pPr marL="0" indent="0">
              <a:lnSpc>
                <a:spcPct val="80000"/>
              </a:lnSpc>
              <a:spcBef>
                <a:spcPct val="0"/>
              </a:spcBef>
              <a:spcAft>
                <a:spcPct val="50000"/>
              </a:spcAft>
              <a:buNone/>
            </a:pPr>
            <a:endParaRPr lang="en-US" sz="2000" dirty="0" smtClean="0">
              <a:latin typeface="Georgia" pitchFamily="18" charset="0"/>
            </a:endParaRPr>
          </a:p>
          <a:p>
            <a:pPr>
              <a:lnSpc>
                <a:spcPct val="80000"/>
              </a:lnSpc>
              <a:spcBef>
                <a:spcPct val="0"/>
              </a:spcBef>
              <a:spcAft>
                <a:spcPct val="50000"/>
              </a:spcAft>
            </a:pPr>
            <a:endParaRPr lang="en-US" sz="2000" dirty="0" smtClean="0"/>
          </a:p>
        </p:txBody>
      </p:sp>
    </p:spTree>
    <p:extLst>
      <p:ext uri="{BB962C8B-B14F-4D97-AF65-F5344CB8AC3E}">
        <p14:creationId xmlns:p14="http://schemas.microsoft.com/office/powerpoint/2010/main" val="25339441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p:txBody>
          <a:bodyPr/>
          <a:lstStyle/>
          <a:p>
            <a:pPr algn="ctr">
              <a:defRPr/>
            </a:pPr>
            <a:r>
              <a:rPr lang="en-US" dirty="0"/>
              <a:t>Work Zone Speed Zones (WZSZ)</a:t>
            </a:r>
          </a:p>
        </p:txBody>
      </p:sp>
      <p:sp>
        <p:nvSpPr>
          <p:cNvPr id="6" name="Flowchart: Terminator 5"/>
          <p:cNvSpPr/>
          <p:nvPr/>
        </p:nvSpPr>
        <p:spPr>
          <a:xfrm>
            <a:off x="58197" y="76200"/>
            <a:ext cx="2456403" cy="685800"/>
          </a:xfrm>
          <a:prstGeom prst="flowChartTerminator">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rgbClr val="009969"/>
                </a:solidFill>
              </a:rPr>
              <a:t>Maintenance/Force Account Work</a:t>
            </a:r>
            <a:endParaRPr lang="en-US" dirty="0">
              <a:solidFill>
                <a:srgbClr val="009969"/>
              </a:solidFill>
            </a:endParaRPr>
          </a:p>
        </p:txBody>
      </p:sp>
      <p:sp>
        <p:nvSpPr>
          <p:cNvPr id="10" name="Flowchart: Process 9"/>
          <p:cNvSpPr/>
          <p:nvPr/>
        </p:nvSpPr>
        <p:spPr>
          <a:xfrm>
            <a:off x="6921646" y="241917"/>
            <a:ext cx="2133600" cy="1114428"/>
          </a:xfrm>
          <a:prstGeom prst="flowChartProcess">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rgbClr val="009969"/>
                </a:solidFill>
              </a:rPr>
              <a:t>CM submits Form 1296-16 (Justification Form) to DSZC</a:t>
            </a:r>
          </a:p>
        </p:txBody>
      </p:sp>
      <p:sp>
        <p:nvSpPr>
          <p:cNvPr id="11" name="Flowchart: Terminator 10"/>
          <p:cNvSpPr/>
          <p:nvPr/>
        </p:nvSpPr>
        <p:spPr>
          <a:xfrm>
            <a:off x="1130625" y="1064973"/>
            <a:ext cx="2414318" cy="969214"/>
          </a:xfrm>
          <a:prstGeom prst="flowChartTerminator">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rgbClr val="009969"/>
                </a:solidFill>
              </a:rPr>
              <a:t>No reductions should be put into place.</a:t>
            </a:r>
          </a:p>
        </p:txBody>
      </p:sp>
      <p:sp>
        <p:nvSpPr>
          <p:cNvPr id="27" name="TextBox 26"/>
          <p:cNvSpPr txBox="1"/>
          <p:nvPr/>
        </p:nvSpPr>
        <p:spPr>
          <a:xfrm>
            <a:off x="3989118" y="1588105"/>
            <a:ext cx="667992" cy="369332"/>
          </a:xfrm>
          <a:prstGeom prst="rect">
            <a:avLst/>
          </a:prstGeom>
          <a:noFill/>
        </p:spPr>
        <p:txBody>
          <a:bodyPr wrap="square" rtlCol="0">
            <a:spAutoFit/>
          </a:bodyPr>
          <a:lstStyle/>
          <a:p>
            <a:r>
              <a:rPr lang="en-US" dirty="0" smtClean="0">
                <a:solidFill>
                  <a:srgbClr val="FFC000"/>
                </a:solidFill>
              </a:rPr>
              <a:t>YES</a:t>
            </a:r>
            <a:endParaRPr lang="en-US" dirty="0">
              <a:solidFill>
                <a:srgbClr val="FFC000"/>
              </a:solidFill>
            </a:endParaRPr>
          </a:p>
        </p:txBody>
      </p:sp>
      <p:sp>
        <p:nvSpPr>
          <p:cNvPr id="29" name="TextBox 28"/>
          <p:cNvSpPr txBox="1"/>
          <p:nvPr/>
        </p:nvSpPr>
        <p:spPr>
          <a:xfrm>
            <a:off x="2667537" y="367084"/>
            <a:ext cx="532465" cy="406265"/>
          </a:xfrm>
          <a:prstGeom prst="rect">
            <a:avLst/>
          </a:prstGeom>
          <a:noFill/>
        </p:spPr>
        <p:txBody>
          <a:bodyPr wrap="square" rtlCol="0">
            <a:spAutoFit/>
          </a:bodyPr>
          <a:lstStyle/>
          <a:p>
            <a:r>
              <a:rPr lang="en-US" dirty="0" smtClean="0">
                <a:solidFill>
                  <a:srgbClr val="FFC000"/>
                </a:solidFill>
              </a:rPr>
              <a:t>NO</a:t>
            </a:r>
            <a:endParaRPr lang="en-US" dirty="0">
              <a:solidFill>
                <a:srgbClr val="FFC000"/>
              </a:solidFill>
            </a:endParaRPr>
          </a:p>
        </p:txBody>
      </p:sp>
      <p:sp>
        <p:nvSpPr>
          <p:cNvPr id="31" name="Freeform 30"/>
          <p:cNvSpPr/>
          <p:nvPr/>
        </p:nvSpPr>
        <p:spPr>
          <a:xfrm flipH="1">
            <a:off x="2345601" y="788432"/>
            <a:ext cx="1176338" cy="278791"/>
          </a:xfrm>
          <a:custGeom>
            <a:avLst/>
            <a:gdLst>
              <a:gd name="connsiteX0" fmla="*/ 0 w 1176338"/>
              <a:gd name="connsiteY0" fmla="*/ 0 h 1171575"/>
              <a:gd name="connsiteX1" fmla="*/ 1176338 w 1176338"/>
              <a:gd name="connsiteY1" fmla="*/ 0 h 1171575"/>
              <a:gd name="connsiteX2" fmla="*/ 1176338 w 1176338"/>
              <a:gd name="connsiteY2" fmla="*/ 1171575 h 1171575"/>
            </a:gdLst>
            <a:ahLst/>
            <a:cxnLst>
              <a:cxn ang="0">
                <a:pos x="connsiteX0" y="connsiteY0"/>
              </a:cxn>
              <a:cxn ang="0">
                <a:pos x="connsiteX1" y="connsiteY1"/>
              </a:cxn>
              <a:cxn ang="0">
                <a:pos x="connsiteX2" y="connsiteY2"/>
              </a:cxn>
            </a:cxnLst>
            <a:rect l="l" t="t" r="r" b="b"/>
            <a:pathLst>
              <a:path w="1176338" h="1171575">
                <a:moveTo>
                  <a:pt x="0" y="0"/>
                </a:moveTo>
                <a:lnTo>
                  <a:pt x="1176338" y="0"/>
                </a:lnTo>
                <a:lnTo>
                  <a:pt x="1176338" y="1171575"/>
                </a:lnTo>
              </a:path>
            </a:pathLst>
          </a:custGeom>
          <a:ln w="12700">
            <a:solidFill>
              <a:srgbClr val="FFC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Flowchart: Process 33"/>
          <p:cNvSpPr/>
          <p:nvPr/>
        </p:nvSpPr>
        <p:spPr>
          <a:xfrm>
            <a:off x="6822296" y="3005438"/>
            <a:ext cx="2268657" cy="1142999"/>
          </a:xfrm>
          <a:prstGeom prst="flowChartProcess">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9969"/>
                </a:solidFill>
              </a:rPr>
              <a:t>Does Table 1297-7 suggest use of Form 1297-17 (Excel</a:t>
            </a:r>
            <a:r>
              <a:rPr lang="en-US" dirty="0" smtClean="0">
                <a:solidFill>
                  <a:srgbClr val="009969"/>
                </a:solidFill>
              </a:rPr>
              <a:t>)?</a:t>
            </a:r>
            <a:endParaRPr lang="en-US" dirty="0">
              <a:solidFill>
                <a:srgbClr val="009969"/>
              </a:solidFill>
            </a:endParaRPr>
          </a:p>
        </p:txBody>
      </p:sp>
      <p:cxnSp>
        <p:nvCxnSpPr>
          <p:cNvPr id="36" name="Straight Arrow Connector 35"/>
          <p:cNvCxnSpPr>
            <a:stCxn id="10" idx="2"/>
          </p:cNvCxnSpPr>
          <p:nvPr/>
        </p:nvCxnSpPr>
        <p:spPr>
          <a:xfrm>
            <a:off x="7988446" y="1356345"/>
            <a:ext cx="0" cy="343619"/>
          </a:xfrm>
          <a:prstGeom prst="straightConnector1">
            <a:avLst/>
          </a:prstGeom>
          <a:ln w="127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34" idx="1"/>
          </p:cNvCxnSpPr>
          <p:nvPr/>
        </p:nvCxnSpPr>
        <p:spPr>
          <a:xfrm flipH="1" flipV="1">
            <a:off x="6047042" y="3576937"/>
            <a:ext cx="775254" cy="1"/>
          </a:xfrm>
          <a:prstGeom prst="straightConnector1">
            <a:avLst/>
          </a:prstGeom>
          <a:ln w="127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41" name="Flowchart: Alternate Process 40"/>
          <p:cNvSpPr/>
          <p:nvPr/>
        </p:nvSpPr>
        <p:spPr>
          <a:xfrm>
            <a:off x="6034177" y="4648200"/>
            <a:ext cx="2978208" cy="1447800"/>
          </a:xfrm>
          <a:prstGeom prst="flowChartAlternateProcess">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9969"/>
                </a:solidFill>
              </a:rPr>
              <a:t>Speed limit </a:t>
            </a:r>
            <a:r>
              <a:rPr lang="en-US" dirty="0">
                <a:solidFill>
                  <a:srgbClr val="009969"/>
                </a:solidFill>
              </a:rPr>
              <a:t>reduction is </a:t>
            </a:r>
            <a:r>
              <a:rPr lang="en-US" dirty="0" smtClean="0">
                <a:solidFill>
                  <a:srgbClr val="009969"/>
                </a:solidFill>
              </a:rPr>
              <a:t>not warranted </a:t>
            </a:r>
            <a:r>
              <a:rPr lang="en-US" dirty="0">
                <a:solidFill>
                  <a:srgbClr val="009969"/>
                </a:solidFill>
              </a:rPr>
              <a:t>based on conditions identified at this time.</a:t>
            </a:r>
            <a:endParaRPr lang="en-US" dirty="0" smtClean="0">
              <a:solidFill>
                <a:srgbClr val="009969"/>
              </a:solidFill>
            </a:endParaRPr>
          </a:p>
        </p:txBody>
      </p:sp>
      <p:cxnSp>
        <p:nvCxnSpPr>
          <p:cNvPr id="52" name="Straight Arrow Connector 51"/>
          <p:cNvCxnSpPr>
            <a:stCxn id="34" idx="2"/>
          </p:cNvCxnSpPr>
          <p:nvPr/>
        </p:nvCxnSpPr>
        <p:spPr>
          <a:xfrm>
            <a:off x="7956625" y="4148437"/>
            <a:ext cx="4673" cy="455763"/>
          </a:xfrm>
          <a:prstGeom prst="straightConnector1">
            <a:avLst/>
          </a:prstGeom>
          <a:ln w="127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6655414" y="4217185"/>
            <a:ext cx="532465" cy="406265"/>
          </a:xfrm>
          <a:prstGeom prst="rect">
            <a:avLst/>
          </a:prstGeom>
          <a:noFill/>
        </p:spPr>
        <p:txBody>
          <a:bodyPr wrap="square" rtlCol="0">
            <a:spAutoFit/>
          </a:bodyPr>
          <a:lstStyle/>
          <a:p>
            <a:r>
              <a:rPr lang="en-US" dirty="0" smtClean="0">
                <a:solidFill>
                  <a:srgbClr val="FFC000"/>
                </a:solidFill>
              </a:rPr>
              <a:t>NO</a:t>
            </a:r>
            <a:endParaRPr lang="en-US" dirty="0">
              <a:solidFill>
                <a:srgbClr val="FFC000"/>
              </a:solidFill>
            </a:endParaRPr>
          </a:p>
        </p:txBody>
      </p:sp>
      <p:sp>
        <p:nvSpPr>
          <p:cNvPr id="54" name="TextBox 53"/>
          <p:cNvSpPr txBox="1"/>
          <p:nvPr/>
        </p:nvSpPr>
        <p:spPr>
          <a:xfrm>
            <a:off x="6063865" y="3135431"/>
            <a:ext cx="667992" cy="369332"/>
          </a:xfrm>
          <a:prstGeom prst="rect">
            <a:avLst/>
          </a:prstGeom>
          <a:noFill/>
        </p:spPr>
        <p:txBody>
          <a:bodyPr wrap="square" rtlCol="0">
            <a:spAutoFit/>
          </a:bodyPr>
          <a:lstStyle/>
          <a:p>
            <a:r>
              <a:rPr lang="en-US" dirty="0" smtClean="0">
                <a:solidFill>
                  <a:srgbClr val="FFC000"/>
                </a:solidFill>
              </a:rPr>
              <a:t>YES</a:t>
            </a:r>
            <a:endParaRPr lang="en-US" dirty="0">
              <a:solidFill>
                <a:srgbClr val="FFC000"/>
              </a:solidFill>
            </a:endParaRPr>
          </a:p>
        </p:txBody>
      </p:sp>
      <p:sp>
        <p:nvSpPr>
          <p:cNvPr id="55" name="Flowchart: Alternate Process 54"/>
          <p:cNvSpPr/>
          <p:nvPr/>
        </p:nvSpPr>
        <p:spPr>
          <a:xfrm>
            <a:off x="3695741" y="3134787"/>
            <a:ext cx="2351301" cy="1022566"/>
          </a:xfrm>
          <a:prstGeom prst="flowChartAlternateProcess">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9969"/>
                </a:solidFill>
              </a:rPr>
              <a:t>Did Form 1297-17 warrant a reduced speed limit?</a:t>
            </a:r>
          </a:p>
        </p:txBody>
      </p:sp>
      <p:sp>
        <p:nvSpPr>
          <p:cNvPr id="56" name="Freeform 55"/>
          <p:cNvSpPr/>
          <p:nvPr/>
        </p:nvSpPr>
        <p:spPr>
          <a:xfrm>
            <a:off x="5195978" y="4166557"/>
            <a:ext cx="838199" cy="1242204"/>
          </a:xfrm>
          <a:custGeom>
            <a:avLst/>
            <a:gdLst>
              <a:gd name="connsiteX0" fmla="*/ 0 w 871267"/>
              <a:gd name="connsiteY0" fmla="*/ 0 h 1242204"/>
              <a:gd name="connsiteX1" fmla="*/ 0 w 871267"/>
              <a:gd name="connsiteY1" fmla="*/ 1242204 h 1242204"/>
              <a:gd name="connsiteX2" fmla="*/ 871267 w 871267"/>
              <a:gd name="connsiteY2" fmla="*/ 1242204 h 1242204"/>
            </a:gdLst>
            <a:ahLst/>
            <a:cxnLst>
              <a:cxn ang="0">
                <a:pos x="connsiteX0" y="connsiteY0"/>
              </a:cxn>
              <a:cxn ang="0">
                <a:pos x="connsiteX1" y="connsiteY1"/>
              </a:cxn>
              <a:cxn ang="0">
                <a:pos x="connsiteX2" y="connsiteY2"/>
              </a:cxn>
            </a:cxnLst>
            <a:rect l="l" t="t" r="r" b="b"/>
            <a:pathLst>
              <a:path w="871267" h="1242204">
                <a:moveTo>
                  <a:pt x="0" y="0"/>
                </a:moveTo>
                <a:lnTo>
                  <a:pt x="0" y="1242204"/>
                </a:lnTo>
                <a:lnTo>
                  <a:pt x="871267" y="1242204"/>
                </a:lnTo>
              </a:path>
            </a:pathLst>
          </a:custGeom>
          <a:ln w="12700">
            <a:solidFill>
              <a:srgbClr val="FFC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TextBox 56"/>
          <p:cNvSpPr txBox="1"/>
          <p:nvPr/>
        </p:nvSpPr>
        <p:spPr>
          <a:xfrm>
            <a:off x="5252855" y="4347606"/>
            <a:ext cx="532465" cy="406265"/>
          </a:xfrm>
          <a:prstGeom prst="rect">
            <a:avLst/>
          </a:prstGeom>
          <a:noFill/>
        </p:spPr>
        <p:txBody>
          <a:bodyPr wrap="square" rtlCol="0">
            <a:spAutoFit/>
          </a:bodyPr>
          <a:lstStyle/>
          <a:p>
            <a:r>
              <a:rPr lang="en-US" dirty="0" smtClean="0">
                <a:solidFill>
                  <a:srgbClr val="FFC000"/>
                </a:solidFill>
              </a:rPr>
              <a:t>NO</a:t>
            </a:r>
            <a:endParaRPr lang="en-US" dirty="0">
              <a:solidFill>
                <a:srgbClr val="FFC000"/>
              </a:solidFill>
            </a:endParaRPr>
          </a:p>
        </p:txBody>
      </p:sp>
      <p:sp>
        <p:nvSpPr>
          <p:cNvPr id="62" name="TextBox 61"/>
          <p:cNvSpPr txBox="1"/>
          <p:nvPr/>
        </p:nvSpPr>
        <p:spPr>
          <a:xfrm>
            <a:off x="2686675" y="3135431"/>
            <a:ext cx="667992" cy="369332"/>
          </a:xfrm>
          <a:prstGeom prst="rect">
            <a:avLst/>
          </a:prstGeom>
          <a:noFill/>
        </p:spPr>
        <p:txBody>
          <a:bodyPr wrap="square" rtlCol="0">
            <a:spAutoFit/>
          </a:bodyPr>
          <a:lstStyle/>
          <a:p>
            <a:r>
              <a:rPr lang="en-US" dirty="0" smtClean="0">
                <a:solidFill>
                  <a:srgbClr val="FFC000"/>
                </a:solidFill>
              </a:rPr>
              <a:t>YES</a:t>
            </a:r>
            <a:endParaRPr lang="en-US" dirty="0">
              <a:solidFill>
                <a:srgbClr val="FFC000"/>
              </a:solidFill>
            </a:endParaRPr>
          </a:p>
        </p:txBody>
      </p:sp>
      <p:sp>
        <p:nvSpPr>
          <p:cNvPr id="64" name="Flowchart: Process 63"/>
          <p:cNvSpPr/>
          <p:nvPr/>
        </p:nvSpPr>
        <p:spPr>
          <a:xfrm>
            <a:off x="70012" y="4753871"/>
            <a:ext cx="4654388" cy="1447796"/>
          </a:xfrm>
          <a:prstGeom prst="flowChartProcess">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rgbClr val="009969"/>
                </a:solidFill>
              </a:rPr>
              <a:t>If approved, DSZC prepares Speed Limit Revision Form and returns a copy to the Designer and OTE.  CM incorporates speed limit reduction into project.</a:t>
            </a:r>
          </a:p>
        </p:txBody>
      </p:sp>
      <p:sp>
        <p:nvSpPr>
          <p:cNvPr id="2" name="Oval 1"/>
          <p:cNvSpPr/>
          <p:nvPr/>
        </p:nvSpPr>
        <p:spPr>
          <a:xfrm>
            <a:off x="3368054" y="36237"/>
            <a:ext cx="2679510" cy="1479947"/>
          </a:xfrm>
          <a:prstGeom prst="ellipse">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9969"/>
                </a:solidFill>
              </a:rPr>
              <a:t>High-Speed Multi-Lane Highway</a:t>
            </a:r>
          </a:p>
          <a:p>
            <a:pPr algn="ctr"/>
            <a:r>
              <a:rPr lang="en-US" dirty="0">
                <a:solidFill>
                  <a:srgbClr val="009969"/>
                </a:solidFill>
              </a:rPr>
              <a:t>(55 mph or greater)?</a:t>
            </a:r>
          </a:p>
        </p:txBody>
      </p:sp>
      <p:sp>
        <p:nvSpPr>
          <p:cNvPr id="32" name="Flowchart: Process 31"/>
          <p:cNvSpPr/>
          <p:nvPr/>
        </p:nvSpPr>
        <p:spPr>
          <a:xfrm>
            <a:off x="7150156" y="1699964"/>
            <a:ext cx="1676580" cy="952500"/>
          </a:xfrm>
          <a:prstGeom prst="flowChartProcess">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rgbClr val="009969"/>
                </a:solidFill>
              </a:rPr>
              <a:t>DSZC references Table 1297-7. </a:t>
            </a:r>
          </a:p>
        </p:txBody>
      </p:sp>
      <p:cxnSp>
        <p:nvCxnSpPr>
          <p:cNvPr id="35" name="Straight Arrow Connector 34"/>
          <p:cNvCxnSpPr/>
          <p:nvPr/>
        </p:nvCxnSpPr>
        <p:spPr>
          <a:xfrm>
            <a:off x="7988446" y="2652464"/>
            <a:ext cx="0" cy="343619"/>
          </a:xfrm>
          <a:prstGeom prst="straightConnector1">
            <a:avLst/>
          </a:prstGeom>
          <a:ln w="127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37" name="Flowchart: Process 36"/>
          <p:cNvSpPr/>
          <p:nvPr/>
        </p:nvSpPr>
        <p:spPr>
          <a:xfrm>
            <a:off x="3938495" y="2017782"/>
            <a:ext cx="1676580" cy="952500"/>
          </a:xfrm>
          <a:prstGeom prst="flowChartProcess">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rgbClr val="009969"/>
                </a:solidFill>
              </a:rPr>
              <a:t>Work more than 3 hours?</a:t>
            </a:r>
          </a:p>
        </p:txBody>
      </p:sp>
      <p:sp>
        <p:nvSpPr>
          <p:cNvPr id="38" name="Freeform 37"/>
          <p:cNvSpPr/>
          <p:nvPr/>
        </p:nvSpPr>
        <p:spPr>
          <a:xfrm flipH="1" flipV="1">
            <a:off x="2337782" y="2034186"/>
            <a:ext cx="1600713" cy="618278"/>
          </a:xfrm>
          <a:custGeom>
            <a:avLst/>
            <a:gdLst>
              <a:gd name="connsiteX0" fmla="*/ 0 w 1176338"/>
              <a:gd name="connsiteY0" fmla="*/ 0 h 1171575"/>
              <a:gd name="connsiteX1" fmla="*/ 1176338 w 1176338"/>
              <a:gd name="connsiteY1" fmla="*/ 0 h 1171575"/>
              <a:gd name="connsiteX2" fmla="*/ 1176338 w 1176338"/>
              <a:gd name="connsiteY2" fmla="*/ 1171575 h 1171575"/>
            </a:gdLst>
            <a:ahLst/>
            <a:cxnLst>
              <a:cxn ang="0">
                <a:pos x="connsiteX0" y="connsiteY0"/>
              </a:cxn>
              <a:cxn ang="0">
                <a:pos x="connsiteX1" y="connsiteY1"/>
              </a:cxn>
              <a:cxn ang="0">
                <a:pos x="connsiteX2" y="connsiteY2"/>
              </a:cxn>
            </a:cxnLst>
            <a:rect l="l" t="t" r="r" b="b"/>
            <a:pathLst>
              <a:path w="1176338" h="1171575">
                <a:moveTo>
                  <a:pt x="0" y="0"/>
                </a:moveTo>
                <a:lnTo>
                  <a:pt x="1176338" y="0"/>
                </a:lnTo>
                <a:lnTo>
                  <a:pt x="1176338" y="1171575"/>
                </a:lnTo>
              </a:path>
            </a:pathLst>
          </a:custGeom>
          <a:ln w="12700">
            <a:solidFill>
              <a:srgbClr val="FFC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TextBox 38"/>
          <p:cNvSpPr txBox="1"/>
          <p:nvPr/>
        </p:nvSpPr>
        <p:spPr>
          <a:xfrm>
            <a:off x="2686675" y="2176214"/>
            <a:ext cx="532465" cy="406265"/>
          </a:xfrm>
          <a:prstGeom prst="rect">
            <a:avLst/>
          </a:prstGeom>
          <a:noFill/>
        </p:spPr>
        <p:txBody>
          <a:bodyPr wrap="square" rtlCol="0">
            <a:spAutoFit/>
          </a:bodyPr>
          <a:lstStyle/>
          <a:p>
            <a:r>
              <a:rPr lang="en-US" dirty="0" smtClean="0">
                <a:solidFill>
                  <a:srgbClr val="FFC000"/>
                </a:solidFill>
              </a:rPr>
              <a:t>NO</a:t>
            </a:r>
            <a:endParaRPr lang="en-US" dirty="0">
              <a:solidFill>
                <a:srgbClr val="FFC000"/>
              </a:solidFill>
            </a:endParaRPr>
          </a:p>
        </p:txBody>
      </p:sp>
      <p:cxnSp>
        <p:nvCxnSpPr>
          <p:cNvPr id="17" name="Straight Arrow Connector 16"/>
          <p:cNvCxnSpPr>
            <a:stCxn id="2" idx="4"/>
          </p:cNvCxnSpPr>
          <p:nvPr/>
        </p:nvCxnSpPr>
        <p:spPr>
          <a:xfrm>
            <a:off x="4707809" y="1516184"/>
            <a:ext cx="0" cy="501598"/>
          </a:xfrm>
          <a:prstGeom prst="straightConnector1">
            <a:avLst/>
          </a:prstGeom>
          <a:ln w="127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18" name="Freeform 17"/>
          <p:cNvSpPr/>
          <p:nvPr/>
        </p:nvSpPr>
        <p:spPr>
          <a:xfrm>
            <a:off x="5617029" y="724395"/>
            <a:ext cx="1294410" cy="1876301"/>
          </a:xfrm>
          <a:custGeom>
            <a:avLst/>
            <a:gdLst>
              <a:gd name="connsiteX0" fmla="*/ 0 w 1294410"/>
              <a:gd name="connsiteY0" fmla="*/ 1876301 h 1876301"/>
              <a:gd name="connsiteX1" fmla="*/ 914400 w 1294410"/>
              <a:gd name="connsiteY1" fmla="*/ 1876301 h 1876301"/>
              <a:gd name="connsiteX2" fmla="*/ 926275 w 1294410"/>
              <a:gd name="connsiteY2" fmla="*/ 0 h 1876301"/>
              <a:gd name="connsiteX3" fmla="*/ 1294410 w 1294410"/>
              <a:gd name="connsiteY3" fmla="*/ 11875 h 1876301"/>
            </a:gdLst>
            <a:ahLst/>
            <a:cxnLst>
              <a:cxn ang="0">
                <a:pos x="connsiteX0" y="connsiteY0"/>
              </a:cxn>
              <a:cxn ang="0">
                <a:pos x="connsiteX1" y="connsiteY1"/>
              </a:cxn>
              <a:cxn ang="0">
                <a:pos x="connsiteX2" y="connsiteY2"/>
              </a:cxn>
              <a:cxn ang="0">
                <a:pos x="connsiteX3" y="connsiteY3"/>
              </a:cxn>
            </a:cxnLst>
            <a:rect l="l" t="t" r="r" b="b"/>
            <a:pathLst>
              <a:path w="1294410" h="1876301">
                <a:moveTo>
                  <a:pt x="0" y="1876301"/>
                </a:moveTo>
                <a:lnTo>
                  <a:pt x="914400" y="1876301"/>
                </a:lnTo>
                <a:cubicBezTo>
                  <a:pt x="918358" y="1250867"/>
                  <a:pt x="922317" y="625434"/>
                  <a:pt x="926275" y="0"/>
                </a:cubicBezTo>
                <a:lnTo>
                  <a:pt x="1294410" y="11875"/>
                </a:lnTo>
              </a:path>
            </a:pathLst>
          </a:custGeom>
          <a:ln>
            <a:solidFill>
              <a:srgbClr val="FFC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2363190" y="3562597"/>
            <a:ext cx="1306285" cy="1175658"/>
          </a:xfrm>
          <a:custGeom>
            <a:avLst/>
            <a:gdLst>
              <a:gd name="connsiteX0" fmla="*/ 1306285 w 1306285"/>
              <a:gd name="connsiteY0" fmla="*/ 0 h 1175658"/>
              <a:gd name="connsiteX1" fmla="*/ 0 w 1306285"/>
              <a:gd name="connsiteY1" fmla="*/ 0 h 1175658"/>
              <a:gd name="connsiteX2" fmla="*/ 0 w 1306285"/>
              <a:gd name="connsiteY2" fmla="*/ 1175658 h 1175658"/>
            </a:gdLst>
            <a:ahLst/>
            <a:cxnLst>
              <a:cxn ang="0">
                <a:pos x="connsiteX0" y="connsiteY0"/>
              </a:cxn>
              <a:cxn ang="0">
                <a:pos x="connsiteX1" y="connsiteY1"/>
              </a:cxn>
              <a:cxn ang="0">
                <a:pos x="connsiteX2" y="connsiteY2"/>
              </a:cxn>
            </a:cxnLst>
            <a:rect l="l" t="t" r="r" b="b"/>
            <a:pathLst>
              <a:path w="1306285" h="1175658">
                <a:moveTo>
                  <a:pt x="1306285" y="0"/>
                </a:moveTo>
                <a:lnTo>
                  <a:pt x="0" y="0"/>
                </a:lnTo>
                <a:lnTo>
                  <a:pt x="0" y="1175658"/>
                </a:lnTo>
              </a:path>
            </a:pathLst>
          </a:custGeom>
          <a:ln>
            <a:solidFill>
              <a:srgbClr val="FFC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9517535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Example </a:t>
            </a:r>
            <a:r>
              <a:rPr lang="en-US" dirty="0">
                <a:latin typeface="Georgia" pitchFamily="18" charset="0"/>
              </a:rPr>
              <a:t> </a:t>
            </a:r>
            <a:r>
              <a:rPr lang="en-US" dirty="0" smtClean="0">
                <a:latin typeface="Georgia" pitchFamily="18" charset="0"/>
              </a:rPr>
              <a:t>Result</a:t>
            </a:r>
            <a:endParaRPr lang="en-US" dirty="0">
              <a:solidFill>
                <a:srgbClr val="7030A0"/>
              </a:solidFill>
              <a:latin typeface="Georgia" pitchFamily="18" charset="0"/>
            </a:endParaRPr>
          </a:p>
        </p:txBody>
      </p:sp>
      <p:sp>
        <p:nvSpPr>
          <p:cNvPr id="4" name="Footer Placeholder 3"/>
          <p:cNvSpPr>
            <a:spLocks noGrp="1"/>
          </p:cNvSpPr>
          <p:nvPr>
            <p:ph type="ftr" sz="quarter" idx="3"/>
          </p:nvPr>
        </p:nvSpPr>
        <p:spPr/>
        <p:txBody>
          <a:bodyPr/>
          <a:lstStyle/>
          <a:p>
            <a:pPr algn="ctr">
              <a:defRPr/>
            </a:pPr>
            <a:r>
              <a:rPr lang="en-US" dirty="0"/>
              <a:t>Work Zone Speed Zones (WZSZ)</a:t>
            </a:r>
          </a:p>
        </p:txBody>
      </p:sp>
      <p:sp>
        <p:nvSpPr>
          <p:cNvPr id="7" name="Content Placeholder 2"/>
          <p:cNvSpPr>
            <a:spLocks noGrp="1"/>
          </p:cNvSpPr>
          <p:nvPr>
            <p:ph idx="1"/>
          </p:nvPr>
        </p:nvSpPr>
        <p:spPr>
          <a:xfrm>
            <a:off x="457200" y="1600200"/>
            <a:ext cx="8305800" cy="4343399"/>
          </a:xfrm>
        </p:spPr>
        <p:txBody>
          <a:bodyPr/>
          <a:lstStyle/>
          <a:p>
            <a:pPr>
              <a:lnSpc>
                <a:spcPct val="80000"/>
              </a:lnSpc>
              <a:spcBef>
                <a:spcPct val="0"/>
              </a:spcBef>
              <a:spcAft>
                <a:spcPct val="50000"/>
              </a:spcAft>
              <a:defRPr/>
            </a:pPr>
            <a:r>
              <a:rPr lang="en-US" sz="2400" dirty="0" smtClean="0"/>
              <a:t>5 mile </a:t>
            </a:r>
            <a:r>
              <a:rPr lang="en-US" sz="2400" dirty="0"/>
              <a:t>long paving </a:t>
            </a:r>
            <a:r>
              <a:rPr lang="en-US" sz="2400" dirty="0" smtClean="0"/>
              <a:t>project on a high-speed multi-lane highway</a:t>
            </a:r>
          </a:p>
          <a:p>
            <a:pPr>
              <a:lnSpc>
                <a:spcPct val="80000"/>
              </a:lnSpc>
              <a:spcBef>
                <a:spcPct val="0"/>
              </a:spcBef>
              <a:spcAft>
                <a:spcPct val="50000"/>
              </a:spcAft>
              <a:defRPr/>
            </a:pPr>
            <a:r>
              <a:rPr lang="en-US" sz="2400" dirty="0" smtClean="0"/>
              <a:t>3-4 </a:t>
            </a:r>
            <a:r>
              <a:rPr lang="en-US" sz="2400" dirty="0"/>
              <a:t>access </a:t>
            </a:r>
            <a:r>
              <a:rPr lang="en-US" sz="2400" dirty="0" smtClean="0"/>
              <a:t>points</a:t>
            </a:r>
          </a:p>
          <a:p>
            <a:pPr>
              <a:lnSpc>
                <a:spcPct val="80000"/>
              </a:lnSpc>
              <a:spcBef>
                <a:spcPct val="0"/>
              </a:spcBef>
              <a:spcAft>
                <a:spcPct val="50000"/>
              </a:spcAft>
              <a:defRPr/>
            </a:pPr>
            <a:r>
              <a:rPr lang="en-US" sz="2400" dirty="0" smtClean="0"/>
              <a:t>less </a:t>
            </a:r>
            <a:r>
              <a:rPr lang="en-US" sz="2400" dirty="0"/>
              <a:t>than 4k per lane </a:t>
            </a:r>
            <a:r>
              <a:rPr lang="en-US" sz="2400" dirty="0" smtClean="0"/>
              <a:t>(rural area)</a:t>
            </a:r>
          </a:p>
          <a:p>
            <a:pPr>
              <a:lnSpc>
                <a:spcPct val="80000"/>
              </a:lnSpc>
              <a:spcBef>
                <a:spcPct val="0"/>
              </a:spcBef>
              <a:spcAft>
                <a:spcPct val="50000"/>
              </a:spcAft>
              <a:defRPr/>
            </a:pPr>
            <a:r>
              <a:rPr lang="en-US" sz="2400" dirty="0" smtClean="0"/>
              <a:t>11</a:t>
            </a:r>
            <a:r>
              <a:rPr lang="en-US" sz="2400" dirty="0"/>
              <a:t>' or 12' maintained lane </a:t>
            </a:r>
            <a:r>
              <a:rPr lang="en-US" sz="2400" dirty="0" smtClean="0"/>
              <a:t>width</a:t>
            </a:r>
          </a:p>
          <a:p>
            <a:pPr>
              <a:lnSpc>
                <a:spcPct val="80000"/>
              </a:lnSpc>
              <a:spcBef>
                <a:spcPct val="0"/>
              </a:spcBef>
              <a:spcAft>
                <a:spcPct val="50000"/>
              </a:spcAft>
              <a:defRPr/>
            </a:pPr>
            <a:r>
              <a:rPr lang="en-US" sz="2400" dirty="0" smtClean="0"/>
              <a:t>Drums </a:t>
            </a:r>
            <a:r>
              <a:rPr lang="en-US" sz="2400" dirty="0"/>
              <a:t>less than 3' from the open lane of travel.  </a:t>
            </a:r>
            <a:endParaRPr lang="en-US" sz="2400" dirty="0" smtClean="0"/>
          </a:p>
          <a:p>
            <a:pPr>
              <a:lnSpc>
                <a:spcPct val="80000"/>
              </a:lnSpc>
              <a:spcBef>
                <a:spcPct val="0"/>
              </a:spcBef>
              <a:spcAft>
                <a:spcPct val="50000"/>
              </a:spcAft>
              <a:defRPr/>
            </a:pPr>
            <a:r>
              <a:rPr lang="en-US" b="1" dirty="0" smtClean="0"/>
              <a:t>ANS: This </a:t>
            </a:r>
            <a:r>
              <a:rPr lang="en-US" b="1" dirty="0"/>
              <a:t>would warrant a 10-mph reduction</a:t>
            </a:r>
          </a:p>
          <a:p>
            <a:pPr>
              <a:lnSpc>
                <a:spcPct val="80000"/>
              </a:lnSpc>
              <a:spcBef>
                <a:spcPct val="0"/>
              </a:spcBef>
              <a:spcAft>
                <a:spcPct val="50000"/>
              </a:spcAft>
              <a:defRPr/>
            </a:pPr>
            <a:endParaRPr lang="en-US" sz="1800" kern="1200" dirty="0">
              <a:latin typeface="Georgia" pitchFamily="18" charset="0"/>
            </a:endParaRPr>
          </a:p>
          <a:p>
            <a:pPr>
              <a:lnSpc>
                <a:spcPct val="80000"/>
              </a:lnSpc>
              <a:spcBef>
                <a:spcPct val="0"/>
              </a:spcBef>
              <a:spcAft>
                <a:spcPct val="50000"/>
              </a:spcAft>
              <a:defRPr/>
            </a:pPr>
            <a:endParaRPr lang="en-US" sz="2000" kern="1200" dirty="0">
              <a:latin typeface="Georgia" pitchFamily="18" charset="0"/>
            </a:endParaRPr>
          </a:p>
          <a:p>
            <a:pPr lvl="1">
              <a:lnSpc>
                <a:spcPct val="80000"/>
              </a:lnSpc>
              <a:spcBef>
                <a:spcPct val="0"/>
              </a:spcBef>
              <a:spcAft>
                <a:spcPct val="50000"/>
              </a:spcAft>
              <a:defRPr/>
            </a:pPr>
            <a:endParaRPr lang="en-US" sz="1600" kern="1200" dirty="0" smtClean="0">
              <a:latin typeface="Georgia" pitchFamily="18" charset="0"/>
            </a:endParaRPr>
          </a:p>
        </p:txBody>
      </p:sp>
    </p:spTree>
    <p:extLst>
      <p:ext uri="{BB962C8B-B14F-4D97-AF65-F5344CB8AC3E}">
        <p14:creationId xmlns:p14="http://schemas.microsoft.com/office/powerpoint/2010/main" val="24527441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Items to be Addressed in the Future</a:t>
            </a:r>
            <a:endParaRPr lang="en-US" dirty="0">
              <a:latin typeface="Georgia" pitchFamily="18" charset="0"/>
            </a:endParaRPr>
          </a:p>
        </p:txBody>
      </p:sp>
      <p:sp>
        <p:nvSpPr>
          <p:cNvPr id="4" name="Footer Placeholder 3"/>
          <p:cNvSpPr>
            <a:spLocks noGrp="1"/>
          </p:cNvSpPr>
          <p:nvPr>
            <p:ph type="ftr" sz="quarter" idx="3"/>
          </p:nvPr>
        </p:nvSpPr>
        <p:spPr/>
        <p:txBody>
          <a:bodyPr/>
          <a:lstStyle/>
          <a:p>
            <a:pPr algn="ctr">
              <a:defRPr/>
            </a:pPr>
            <a:r>
              <a:rPr lang="en-US" dirty="0"/>
              <a:t>Work Zone Speed Zones (WZSZ)</a:t>
            </a:r>
          </a:p>
        </p:txBody>
      </p:sp>
      <p:sp>
        <p:nvSpPr>
          <p:cNvPr id="5" name="Content Placeholder 2"/>
          <p:cNvSpPr>
            <a:spLocks noGrp="1"/>
          </p:cNvSpPr>
          <p:nvPr>
            <p:ph idx="1"/>
          </p:nvPr>
        </p:nvSpPr>
        <p:spPr>
          <a:xfrm>
            <a:off x="457200" y="1600200"/>
            <a:ext cx="8305800" cy="4343399"/>
          </a:xfrm>
        </p:spPr>
        <p:txBody>
          <a:bodyPr/>
          <a:lstStyle/>
          <a:p>
            <a:r>
              <a:rPr lang="en-US" sz="2000" kern="1200" dirty="0" smtClean="0">
                <a:latin typeface="Georgia" pitchFamily="18" charset="0"/>
              </a:rPr>
              <a:t>Other Multi-Lane Highways</a:t>
            </a:r>
          </a:p>
          <a:p>
            <a:r>
              <a:rPr lang="en-US" sz="2000" kern="1200" dirty="0" smtClean="0">
                <a:latin typeface="Georgia" pitchFamily="18" charset="0"/>
              </a:rPr>
              <a:t>Two-Lane Highways</a:t>
            </a:r>
          </a:p>
          <a:p>
            <a:r>
              <a:rPr lang="en-US" sz="2000" kern="1200" dirty="0" smtClean="0">
                <a:latin typeface="Georgia" pitchFamily="18" charset="0"/>
                <a:ea typeface="+mn-ea"/>
                <a:cs typeface="+mn-cs"/>
              </a:rPr>
              <a:t>Work Zone Increased Fine Sign Application</a:t>
            </a:r>
          </a:p>
          <a:p>
            <a:endParaRPr lang="en-US" sz="2000" kern="1200" dirty="0">
              <a:latin typeface="Georgia" pitchFamily="18" charset="0"/>
              <a:ea typeface="+mn-ea"/>
              <a:cs typeface="+mn-cs"/>
            </a:endParaRPr>
          </a:p>
        </p:txBody>
      </p:sp>
    </p:spTree>
    <p:extLst>
      <p:ext uri="{BB962C8B-B14F-4D97-AF65-F5344CB8AC3E}">
        <p14:creationId xmlns:p14="http://schemas.microsoft.com/office/powerpoint/2010/main" val="19300427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Questions, Comments, Feedback?</a:t>
            </a:r>
            <a:endParaRPr lang="en-US" dirty="0">
              <a:latin typeface="Georgia" pitchFamily="18" charset="0"/>
            </a:endParaRPr>
          </a:p>
        </p:txBody>
      </p:sp>
      <p:sp>
        <p:nvSpPr>
          <p:cNvPr id="4" name="Footer Placeholder 3"/>
          <p:cNvSpPr>
            <a:spLocks noGrp="1"/>
          </p:cNvSpPr>
          <p:nvPr>
            <p:ph type="ftr" sz="quarter" idx="3"/>
          </p:nvPr>
        </p:nvSpPr>
        <p:spPr/>
        <p:txBody>
          <a:bodyPr/>
          <a:lstStyle/>
          <a:p>
            <a:pPr algn="ctr">
              <a:defRPr/>
            </a:pPr>
            <a:r>
              <a:rPr lang="en-US" dirty="0"/>
              <a:t>Work Zone Speed Zones (WZSZ)</a:t>
            </a:r>
          </a:p>
        </p:txBody>
      </p:sp>
      <p:sp>
        <p:nvSpPr>
          <p:cNvPr id="5" name="Content Placeholder 2"/>
          <p:cNvSpPr>
            <a:spLocks noGrp="1"/>
          </p:cNvSpPr>
          <p:nvPr>
            <p:ph idx="1"/>
          </p:nvPr>
        </p:nvSpPr>
        <p:spPr>
          <a:xfrm>
            <a:off x="457200" y="1600200"/>
            <a:ext cx="8305800" cy="4343399"/>
          </a:xfrm>
        </p:spPr>
        <p:txBody>
          <a:bodyPr/>
          <a:lstStyle/>
          <a:p>
            <a:pPr marL="0" indent="0" algn="ctr">
              <a:buNone/>
            </a:pPr>
            <a:r>
              <a:rPr lang="en-US" kern="1200" dirty="0" smtClean="0">
                <a:latin typeface="Georgia" pitchFamily="18" charset="0"/>
              </a:rPr>
              <a:t>Contact:</a:t>
            </a:r>
          </a:p>
          <a:p>
            <a:pPr marL="0" indent="0" algn="ctr">
              <a:buNone/>
            </a:pPr>
            <a:endParaRPr lang="en-US" sz="900" kern="1200" dirty="0">
              <a:latin typeface="Georgia" pitchFamily="18" charset="0"/>
              <a:ea typeface="+mn-ea"/>
              <a:cs typeface="+mn-cs"/>
            </a:endParaRPr>
          </a:p>
          <a:p>
            <a:pPr marL="0" indent="0" algn="ctr">
              <a:buNone/>
            </a:pPr>
            <a:r>
              <a:rPr lang="en-US" sz="2000" kern="1200" dirty="0" smtClean="0">
                <a:latin typeface="Georgia" pitchFamily="18" charset="0"/>
              </a:rPr>
              <a:t>Juanita Elliott</a:t>
            </a:r>
          </a:p>
          <a:p>
            <a:pPr marL="0" indent="0" algn="ctr">
              <a:buNone/>
            </a:pPr>
            <a:r>
              <a:rPr lang="en-US" sz="2000" kern="1200" dirty="0" smtClean="0">
                <a:latin typeface="Georgia" pitchFamily="18" charset="0"/>
              </a:rPr>
              <a:t>Office of Traffic Engineering</a:t>
            </a:r>
          </a:p>
          <a:p>
            <a:pPr marL="0" indent="0" algn="ctr">
              <a:buNone/>
            </a:pPr>
            <a:r>
              <a:rPr lang="en-US" sz="2000" kern="1200" dirty="0" smtClean="0">
                <a:latin typeface="Georgia" pitchFamily="18" charset="0"/>
                <a:ea typeface="+mn-ea"/>
                <a:cs typeface="+mn-cs"/>
              </a:rPr>
              <a:t>614-644-8143</a:t>
            </a:r>
          </a:p>
          <a:p>
            <a:pPr marL="0" indent="0" algn="ctr">
              <a:buNone/>
            </a:pPr>
            <a:r>
              <a:rPr lang="en-US" sz="2000" kern="1200" dirty="0" smtClean="0">
                <a:latin typeface="Georgia" pitchFamily="18" charset="0"/>
              </a:rPr>
              <a:t>juanita.elliott@dot.state.oh.us</a:t>
            </a:r>
          </a:p>
          <a:p>
            <a:pPr marL="0" indent="0" algn="ctr">
              <a:buNone/>
            </a:pPr>
            <a:endParaRPr lang="en-US" sz="1000" kern="1200" dirty="0">
              <a:latin typeface="Georgia" pitchFamily="18" charset="0"/>
            </a:endParaRPr>
          </a:p>
          <a:p>
            <a:pPr marL="0" indent="0" algn="ctr">
              <a:buNone/>
            </a:pPr>
            <a:r>
              <a:rPr lang="en-US" sz="2000" kern="1200" dirty="0" smtClean="0">
                <a:latin typeface="Georgia" pitchFamily="18" charset="0"/>
                <a:ea typeface="+mn-ea"/>
                <a:cs typeface="+mn-cs"/>
              </a:rPr>
              <a:t>or</a:t>
            </a:r>
          </a:p>
          <a:p>
            <a:pPr marL="0" indent="0" algn="ctr">
              <a:buNone/>
            </a:pPr>
            <a:endParaRPr lang="en-US" sz="1000" kern="1200" dirty="0">
              <a:latin typeface="Georgia" pitchFamily="18" charset="0"/>
            </a:endParaRPr>
          </a:p>
          <a:p>
            <a:pPr marL="0" indent="0" algn="ctr">
              <a:buNone/>
            </a:pPr>
            <a:r>
              <a:rPr lang="en-US" sz="2000" kern="1200" dirty="0" smtClean="0">
                <a:latin typeface="Georgia" pitchFamily="18" charset="0"/>
                <a:ea typeface="+mn-ea"/>
                <a:cs typeface="+mn-cs"/>
              </a:rPr>
              <a:t>Emily Willis</a:t>
            </a:r>
          </a:p>
          <a:p>
            <a:pPr marL="0" indent="0" algn="ctr">
              <a:buNone/>
            </a:pPr>
            <a:r>
              <a:rPr lang="en-US" sz="2000" kern="1200" dirty="0" smtClean="0">
                <a:latin typeface="Georgia" pitchFamily="18" charset="0"/>
              </a:rPr>
              <a:t>Office of Traffic Engineering</a:t>
            </a:r>
            <a:endParaRPr lang="en-US" sz="2000" kern="1200" dirty="0" smtClean="0">
              <a:latin typeface="Georgia" pitchFamily="18" charset="0"/>
              <a:ea typeface="+mn-ea"/>
              <a:cs typeface="+mn-cs"/>
            </a:endParaRPr>
          </a:p>
          <a:p>
            <a:pPr marL="0" indent="0" algn="ctr">
              <a:buNone/>
            </a:pPr>
            <a:r>
              <a:rPr lang="en-US" sz="2000" kern="1200" dirty="0" smtClean="0">
                <a:latin typeface="Georgia" pitchFamily="18" charset="0"/>
              </a:rPr>
              <a:t>614-644-8179</a:t>
            </a:r>
          </a:p>
          <a:p>
            <a:pPr marL="0" indent="0" algn="ctr">
              <a:buNone/>
            </a:pPr>
            <a:r>
              <a:rPr lang="en-US" sz="2000" kern="1200" dirty="0" smtClean="0">
                <a:latin typeface="Georgia" pitchFamily="18" charset="0"/>
              </a:rPr>
              <a:t>emily.willis@dot.state.oh.us</a:t>
            </a:r>
          </a:p>
          <a:p>
            <a:pPr marL="0" indent="0" algn="ctr">
              <a:buNone/>
            </a:pPr>
            <a:endParaRPr lang="en-US" sz="2000" kern="1200" dirty="0" smtClean="0">
              <a:latin typeface="Georgia" pitchFamily="18" charset="0"/>
            </a:endParaRPr>
          </a:p>
        </p:txBody>
      </p:sp>
    </p:spTree>
    <p:extLst>
      <p:ext uri="{BB962C8B-B14F-4D97-AF65-F5344CB8AC3E}">
        <p14:creationId xmlns:p14="http://schemas.microsoft.com/office/powerpoint/2010/main" val="23619439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Thank You</a:t>
            </a:r>
            <a:endParaRPr lang="en-US" dirty="0">
              <a:latin typeface="Georgia" pitchFamily="18" charset="0"/>
            </a:endParaRPr>
          </a:p>
        </p:txBody>
      </p:sp>
      <p:sp>
        <p:nvSpPr>
          <p:cNvPr id="4" name="Footer Placeholder 3"/>
          <p:cNvSpPr>
            <a:spLocks noGrp="1"/>
          </p:cNvSpPr>
          <p:nvPr>
            <p:ph type="ftr" sz="quarter" idx="3"/>
          </p:nvPr>
        </p:nvSpPr>
        <p:spPr/>
        <p:txBody>
          <a:bodyPr/>
          <a:lstStyle/>
          <a:p>
            <a:pPr algn="ctr">
              <a:defRPr/>
            </a:pPr>
            <a:r>
              <a:rPr lang="en-US" dirty="0"/>
              <a:t>Work Zone Speed Zones (WZSZ)</a:t>
            </a:r>
          </a:p>
        </p:txBody>
      </p:sp>
      <p:sp>
        <p:nvSpPr>
          <p:cNvPr id="5" name="Content Placeholder 2"/>
          <p:cNvSpPr>
            <a:spLocks noGrp="1"/>
          </p:cNvSpPr>
          <p:nvPr>
            <p:ph idx="1"/>
          </p:nvPr>
        </p:nvSpPr>
        <p:spPr>
          <a:xfrm>
            <a:off x="457200" y="1600200"/>
            <a:ext cx="8305800" cy="4343399"/>
          </a:xfrm>
        </p:spPr>
        <p:txBody>
          <a:bodyPr/>
          <a:lstStyle/>
          <a:p>
            <a:pPr marL="0" indent="0" algn="ctr">
              <a:buNone/>
            </a:pPr>
            <a:endParaRPr lang="en-US" sz="1600" kern="1200" dirty="0" smtClean="0">
              <a:latin typeface="Georgia" pitchFamily="18" charset="0"/>
            </a:endParaRPr>
          </a:p>
          <a:p>
            <a:pPr marL="0" indent="0" algn="ctr">
              <a:buNone/>
            </a:pPr>
            <a:r>
              <a:rPr lang="en-US" sz="2000" kern="1200" dirty="0" smtClean="0">
                <a:latin typeface="Georgia" pitchFamily="18" charset="0"/>
              </a:rPr>
              <a:t>Dave Holstein, Administrator</a:t>
            </a:r>
          </a:p>
          <a:p>
            <a:pPr marL="0" indent="0" algn="ctr">
              <a:buNone/>
            </a:pPr>
            <a:r>
              <a:rPr lang="en-US" sz="2000" kern="1200" dirty="0" smtClean="0">
                <a:latin typeface="Georgia" pitchFamily="18" charset="0"/>
              </a:rPr>
              <a:t>Office of Traffic Engineering</a:t>
            </a:r>
          </a:p>
          <a:p>
            <a:pPr marL="0" indent="0" algn="ctr">
              <a:buNone/>
            </a:pPr>
            <a:r>
              <a:rPr lang="en-US" sz="2000" kern="1200" dirty="0" smtClean="0">
                <a:latin typeface="Georgia" pitchFamily="18" charset="0"/>
              </a:rPr>
              <a:t>614-644-8137</a:t>
            </a:r>
          </a:p>
          <a:p>
            <a:pPr marL="0" indent="0" algn="ctr">
              <a:buNone/>
            </a:pPr>
            <a:r>
              <a:rPr lang="en-US" sz="2000" kern="1200" dirty="0" smtClean="0">
                <a:latin typeface="Georgia" pitchFamily="18" charset="0"/>
              </a:rPr>
              <a:t>dave.holstein@dot.state.oh.us</a:t>
            </a:r>
          </a:p>
          <a:p>
            <a:pPr marL="0" indent="0" algn="ctr">
              <a:buNone/>
            </a:pPr>
            <a:endParaRPr lang="en-US" sz="2000" kern="1200" dirty="0" smtClean="0">
              <a:latin typeface="Georgia" pitchFamily="18" charset="0"/>
            </a:endParaRPr>
          </a:p>
          <a:p>
            <a:pPr marL="0" indent="0" algn="ctr">
              <a:buNone/>
            </a:pPr>
            <a:r>
              <a:rPr lang="en-US" sz="2000" kern="1200" dirty="0" smtClean="0">
                <a:latin typeface="Georgia" pitchFamily="18" charset="0"/>
              </a:rPr>
              <a:t>Reynaldo </a:t>
            </a:r>
            <a:r>
              <a:rPr lang="en-US" sz="2000" kern="1200" dirty="0" err="1" smtClean="0">
                <a:latin typeface="Georgia" pitchFamily="18" charset="0"/>
              </a:rPr>
              <a:t>Stargell</a:t>
            </a:r>
            <a:endParaRPr lang="en-US" sz="2000" kern="1200" dirty="0" smtClean="0">
              <a:latin typeface="Georgia" pitchFamily="18" charset="0"/>
            </a:endParaRPr>
          </a:p>
          <a:p>
            <a:pPr marL="0" indent="0" algn="ctr">
              <a:buNone/>
            </a:pPr>
            <a:r>
              <a:rPr lang="en-US" sz="2000" kern="1200" dirty="0" smtClean="0">
                <a:latin typeface="Georgia" pitchFamily="18" charset="0"/>
              </a:rPr>
              <a:t>Office of Traffic Engineering</a:t>
            </a:r>
          </a:p>
          <a:p>
            <a:pPr marL="0" indent="0" algn="ctr">
              <a:buNone/>
            </a:pPr>
            <a:r>
              <a:rPr lang="en-US" sz="2000" kern="1200" dirty="0" smtClean="0">
                <a:latin typeface="Georgia" pitchFamily="18" charset="0"/>
              </a:rPr>
              <a:t>614-644-8177</a:t>
            </a:r>
          </a:p>
          <a:p>
            <a:pPr marL="0" indent="0" algn="ctr">
              <a:buNone/>
            </a:pPr>
            <a:r>
              <a:rPr lang="en-US" sz="2000" kern="1200" dirty="0" smtClean="0">
                <a:latin typeface="Georgia" pitchFamily="18" charset="0"/>
              </a:rPr>
              <a:t>reynaldo.stargell@dot.state.oh.us</a:t>
            </a:r>
          </a:p>
          <a:p>
            <a:pPr marL="0" indent="0" algn="ctr">
              <a:buNone/>
            </a:pPr>
            <a:endParaRPr lang="en-US" sz="2000" kern="1200" dirty="0" smtClean="0">
              <a:latin typeface="Georgia" pitchFamily="18" charset="0"/>
            </a:endParaRPr>
          </a:p>
        </p:txBody>
      </p:sp>
    </p:spTree>
    <p:extLst>
      <p:ext uri="{BB962C8B-B14F-4D97-AF65-F5344CB8AC3E}">
        <p14:creationId xmlns:p14="http://schemas.microsoft.com/office/powerpoint/2010/main" val="30411250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are we changing??</a:t>
            </a:r>
            <a:endParaRPr lang="en-US" dirty="0"/>
          </a:p>
        </p:txBody>
      </p:sp>
      <p:sp>
        <p:nvSpPr>
          <p:cNvPr id="3" name="Content Placeholder 2"/>
          <p:cNvSpPr>
            <a:spLocks noGrp="1"/>
          </p:cNvSpPr>
          <p:nvPr>
            <p:ph idx="1"/>
          </p:nvPr>
        </p:nvSpPr>
        <p:spPr>
          <a:xfrm>
            <a:off x="152400" y="1600200"/>
            <a:ext cx="8839200" cy="4525963"/>
          </a:xfrm>
        </p:spPr>
        <p:txBody>
          <a:bodyPr/>
          <a:lstStyle/>
          <a:p>
            <a:r>
              <a:rPr lang="en-US" sz="2800" dirty="0" smtClean="0"/>
              <a:t>There has been some “question” whether the current process in TEM part 6 meets law (regarding a Study &amp; Documentation)</a:t>
            </a:r>
          </a:p>
          <a:p>
            <a:r>
              <a:rPr lang="en-US" sz="2800" dirty="0" smtClean="0"/>
              <a:t>Does not address short-term situations such as nighttime work, usually involving drums, and force account work.</a:t>
            </a:r>
            <a:endParaRPr lang="en-US" sz="2800" dirty="0"/>
          </a:p>
        </p:txBody>
      </p:sp>
      <p:sp>
        <p:nvSpPr>
          <p:cNvPr id="4" name="Footer Placeholder 3"/>
          <p:cNvSpPr>
            <a:spLocks noGrp="1"/>
          </p:cNvSpPr>
          <p:nvPr>
            <p:ph type="ftr" sz="quarter" idx="3"/>
          </p:nvPr>
        </p:nvSpPr>
        <p:spPr/>
        <p:txBody>
          <a:bodyPr/>
          <a:lstStyle/>
          <a:p>
            <a:pPr algn="ctr">
              <a:defRPr/>
            </a:pPr>
            <a:r>
              <a:rPr lang="en-US" dirty="0"/>
              <a:t>Work Zone Speed Zones (WZSZ)</a:t>
            </a:r>
          </a:p>
        </p:txBody>
      </p:sp>
    </p:spTree>
    <p:extLst>
      <p:ext uri="{BB962C8B-B14F-4D97-AF65-F5344CB8AC3E}">
        <p14:creationId xmlns:p14="http://schemas.microsoft.com/office/powerpoint/2010/main" val="29015505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73162"/>
          </a:xfrm>
        </p:spPr>
        <p:txBody>
          <a:bodyPr/>
          <a:lstStyle/>
          <a:p>
            <a:r>
              <a:rPr lang="en-US" dirty="0" smtClean="0">
                <a:latin typeface="Georgia" pitchFamily="18" charset="0"/>
              </a:rPr>
              <a:t>Current TEM Part 6 Work Zone </a:t>
            </a:r>
            <a:br>
              <a:rPr lang="en-US" dirty="0" smtClean="0">
                <a:latin typeface="Georgia" pitchFamily="18" charset="0"/>
              </a:rPr>
            </a:br>
            <a:r>
              <a:rPr lang="en-US" dirty="0" smtClean="0">
                <a:latin typeface="Georgia" pitchFamily="18" charset="0"/>
              </a:rPr>
              <a:t>Speed Limit Reduction Process</a:t>
            </a:r>
            <a:endParaRPr lang="en-US" dirty="0">
              <a:latin typeface="Georgia" pitchFamily="18" charset="0"/>
            </a:endParaRPr>
          </a:p>
        </p:txBody>
      </p:sp>
      <p:sp>
        <p:nvSpPr>
          <p:cNvPr id="4" name="Footer Placeholder 3"/>
          <p:cNvSpPr>
            <a:spLocks noGrp="1"/>
          </p:cNvSpPr>
          <p:nvPr>
            <p:ph type="ftr" sz="quarter" idx="3"/>
          </p:nvPr>
        </p:nvSpPr>
        <p:spPr/>
        <p:txBody>
          <a:bodyPr/>
          <a:lstStyle/>
          <a:p>
            <a:pPr algn="ctr">
              <a:defRPr/>
            </a:pPr>
            <a:r>
              <a:rPr lang="en-US" dirty="0"/>
              <a:t>Work Zone Speed Zones (WZSZ)</a:t>
            </a:r>
          </a:p>
        </p:txBody>
      </p:sp>
      <p:sp>
        <p:nvSpPr>
          <p:cNvPr id="6" name="Rectangle 4"/>
          <p:cNvSpPr txBox="1">
            <a:spLocks noChangeArrowheads="1"/>
          </p:cNvSpPr>
          <p:nvPr/>
        </p:nvSpPr>
        <p:spPr bwMode="auto">
          <a:xfrm>
            <a:off x="533400" y="1600200"/>
            <a:ext cx="7696200" cy="3352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457200" indent="-457200" algn="l" rtl="0" eaLnBrk="1" fontAlgn="base" hangingPunct="1">
              <a:spcBef>
                <a:spcPct val="20000"/>
              </a:spcBef>
              <a:spcAft>
                <a:spcPct val="0"/>
              </a:spcAft>
              <a:buFontTx/>
              <a:buBlip>
                <a:blip r:embed="rId3"/>
              </a:buBlip>
              <a:defRPr sz="3200" b="0">
                <a:solidFill>
                  <a:schemeClr val="bg1"/>
                </a:solidFill>
                <a:latin typeface="+mj-lt"/>
                <a:ea typeface="+mn-ea"/>
                <a:cs typeface="+mn-cs"/>
              </a:defRPr>
            </a:lvl1pPr>
            <a:lvl2pPr marL="742950" indent="-285750" algn="l" rtl="0" eaLnBrk="1" fontAlgn="base" hangingPunct="1">
              <a:spcBef>
                <a:spcPct val="20000"/>
              </a:spcBef>
              <a:spcAft>
                <a:spcPct val="0"/>
              </a:spcAft>
              <a:buFontTx/>
              <a:buBlip>
                <a:blip r:embed="rId3"/>
              </a:buBlip>
              <a:defRPr sz="2800">
                <a:solidFill>
                  <a:schemeClr val="bg1"/>
                </a:solidFill>
                <a:latin typeface="+mn-lt"/>
              </a:defRPr>
            </a:lvl2pPr>
            <a:lvl3pPr marL="1143000" indent="-228600" algn="l" rtl="0" eaLnBrk="1" fontAlgn="base" hangingPunct="1">
              <a:spcBef>
                <a:spcPct val="20000"/>
              </a:spcBef>
              <a:spcAft>
                <a:spcPct val="0"/>
              </a:spcAft>
              <a:buFontTx/>
              <a:buBlip>
                <a:blip r:embed="rId3"/>
              </a:buBlip>
              <a:defRPr sz="2400">
                <a:solidFill>
                  <a:schemeClr val="bg1"/>
                </a:solidFill>
                <a:latin typeface="+mn-lt"/>
              </a:defRPr>
            </a:lvl3pPr>
            <a:lvl4pPr marL="1600200" indent="-228600" algn="l" rtl="0" eaLnBrk="1" fontAlgn="base" hangingPunct="1">
              <a:spcBef>
                <a:spcPct val="20000"/>
              </a:spcBef>
              <a:spcAft>
                <a:spcPct val="0"/>
              </a:spcAft>
              <a:buFontTx/>
              <a:buBlip>
                <a:blip r:embed="rId3"/>
              </a:buBlip>
              <a:defRPr sz="2000">
                <a:solidFill>
                  <a:schemeClr val="bg1"/>
                </a:solidFill>
                <a:latin typeface="+mn-lt"/>
              </a:defRPr>
            </a:lvl4pPr>
            <a:lvl5pPr marL="2057400" indent="-228600" algn="l" rtl="0" eaLnBrk="1" fontAlgn="base" hangingPunct="1">
              <a:spcBef>
                <a:spcPct val="20000"/>
              </a:spcBef>
              <a:spcAft>
                <a:spcPct val="0"/>
              </a:spcAft>
              <a:buFontTx/>
              <a:buBlip>
                <a:blip r:embed="rId3"/>
              </a:buBlip>
              <a:defRPr sz="2000">
                <a:solidFill>
                  <a:schemeClr val="bg1"/>
                </a:solidFill>
                <a:latin typeface="+mn-lt"/>
              </a:defRPr>
            </a:lvl5pPr>
            <a:lvl6pPr marL="2514600" indent="-228600" algn="l" rtl="0" eaLnBrk="1" fontAlgn="base" hangingPunct="1">
              <a:spcBef>
                <a:spcPct val="20000"/>
              </a:spcBef>
              <a:spcAft>
                <a:spcPct val="0"/>
              </a:spcAft>
              <a:buChar char="»"/>
              <a:defRPr sz="2000">
                <a:solidFill>
                  <a:schemeClr val="bg1"/>
                </a:solidFill>
                <a:latin typeface="+mn-lt"/>
              </a:defRPr>
            </a:lvl6pPr>
            <a:lvl7pPr marL="2971800" indent="-228600" algn="l" rtl="0" eaLnBrk="1" fontAlgn="base" hangingPunct="1">
              <a:spcBef>
                <a:spcPct val="20000"/>
              </a:spcBef>
              <a:spcAft>
                <a:spcPct val="0"/>
              </a:spcAft>
              <a:buChar char="»"/>
              <a:defRPr sz="2000">
                <a:solidFill>
                  <a:schemeClr val="bg1"/>
                </a:solidFill>
                <a:latin typeface="+mn-lt"/>
              </a:defRPr>
            </a:lvl7pPr>
            <a:lvl8pPr marL="3429000" indent="-228600" algn="l" rtl="0" eaLnBrk="1" fontAlgn="base" hangingPunct="1">
              <a:spcBef>
                <a:spcPct val="20000"/>
              </a:spcBef>
              <a:spcAft>
                <a:spcPct val="0"/>
              </a:spcAft>
              <a:buChar char="»"/>
              <a:defRPr sz="2000">
                <a:solidFill>
                  <a:schemeClr val="bg1"/>
                </a:solidFill>
                <a:latin typeface="+mn-lt"/>
              </a:defRPr>
            </a:lvl8pPr>
            <a:lvl9pPr marL="3886200" indent="-228600" algn="l" rtl="0" eaLnBrk="1" fontAlgn="base" hangingPunct="1">
              <a:spcBef>
                <a:spcPct val="20000"/>
              </a:spcBef>
              <a:spcAft>
                <a:spcPct val="0"/>
              </a:spcAft>
              <a:buChar char="»"/>
              <a:defRPr sz="2000">
                <a:solidFill>
                  <a:schemeClr val="bg1"/>
                </a:solidFill>
                <a:latin typeface="+mn-lt"/>
              </a:defRPr>
            </a:lvl9pPr>
          </a:lstStyle>
          <a:p>
            <a:pPr>
              <a:lnSpc>
                <a:spcPct val="80000"/>
              </a:lnSpc>
              <a:spcBef>
                <a:spcPct val="0"/>
              </a:spcBef>
              <a:spcAft>
                <a:spcPct val="50000"/>
              </a:spcAft>
            </a:pPr>
            <a:r>
              <a:rPr lang="en-US" sz="2400" dirty="0" smtClean="0">
                <a:latin typeface="Georgia" pitchFamily="18" charset="0"/>
              </a:rPr>
              <a:t>10 mph reduction shall be implemented in projects on freeways and expressways and on rural four or more lane highways meeting the following: </a:t>
            </a:r>
          </a:p>
          <a:p>
            <a:pPr lvl="1">
              <a:lnSpc>
                <a:spcPct val="80000"/>
              </a:lnSpc>
              <a:spcBef>
                <a:spcPct val="0"/>
              </a:spcBef>
              <a:spcAft>
                <a:spcPct val="50000"/>
              </a:spcAft>
            </a:pPr>
            <a:r>
              <a:rPr lang="en-US" sz="2400" dirty="0" smtClean="0">
                <a:latin typeface="Georgia" pitchFamily="18" charset="0"/>
              </a:rPr>
              <a:t>30 consecutive calendar days, AND ½ mile in length</a:t>
            </a:r>
            <a:endParaRPr lang="en-US" sz="2400" dirty="0" smtClean="0">
              <a:solidFill>
                <a:srgbClr val="FF0000"/>
              </a:solidFill>
              <a:latin typeface="Georgia" pitchFamily="18" charset="0"/>
            </a:endParaRPr>
          </a:p>
          <a:p>
            <a:pPr>
              <a:lnSpc>
                <a:spcPct val="80000"/>
              </a:lnSpc>
              <a:spcBef>
                <a:spcPct val="0"/>
              </a:spcBef>
              <a:spcAft>
                <a:spcPct val="50000"/>
              </a:spcAft>
            </a:pPr>
            <a:r>
              <a:rPr lang="en-US" sz="2400" dirty="0" smtClean="0">
                <a:latin typeface="Georgia" pitchFamily="18" charset="0"/>
              </a:rPr>
              <a:t>However, doesn’t apply to: </a:t>
            </a:r>
          </a:p>
          <a:p>
            <a:pPr lvl="1">
              <a:lnSpc>
                <a:spcPct val="80000"/>
              </a:lnSpc>
              <a:spcBef>
                <a:spcPct val="0"/>
              </a:spcBef>
              <a:spcAft>
                <a:spcPct val="50000"/>
              </a:spcAft>
            </a:pPr>
            <a:r>
              <a:rPr lang="en-US" sz="2400" dirty="0" smtClean="0">
                <a:latin typeface="Georgia" pitchFamily="18" charset="0"/>
              </a:rPr>
              <a:t>Bridge </a:t>
            </a:r>
            <a:r>
              <a:rPr lang="en-US" sz="2400" dirty="0">
                <a:latin typeface="Georgia" pitchFamily="18" charset="0"/>
              </a:rPr>
              <a:t>rehabilitation/repair </a:t>
            </a:r>
            <a:r>
              <a:rPr lang="en-US" sz="2400" dirty="0" smtClean="0">
                <a:latin typeface="Georgia" pitchFamily="18" charset="0"/>
              </a:rPr>
              <a:t>work; Night </a:t>
            </a:r>
            <a:r>
              <a:rPr lang="en-US" sz="2400" dirty="0">
                <a:latin typeface="Georgia" pitchFamily="18" charset="0"/>
              </a:rPr>
              <a:t>only </a:t>
            </a:r>
            <a:r>
              <a:rPr lang="en-US" sz="2400" dirty="0" smtClean="0">
                <a:latin typeface="Georgia" pitchFamily="18" charset="0"/>
              </a:rPr>
              <a:t>closures; Projects </a:t>
            </a:r>
            <a:r>
              <a:rPr lang="en-US" sz="2400" dirty="0">
                <a:latin typeface="Georgia" pitchFamily="18" charset="0"/>
              </a:rPr>
              <a:t>of less than one-half mile in </a:t>
            </a:r>
            <a:r>
              <a:rPr lang="en-US" sz="2400" dirty="0" smtClean="0">
                <a:latin typeface="Georgia" pitchFamily="18" charset="0"/>
              </a:rPr>
              <a:t>length; Cleanup </a:t>
            </a:r>
            <a:r>
              <a:rPr lang="en-US" sz="2400" dirty="0">
                <a:latin typeface="Georgia" pitchFamily="18" charset="0"/>
              </a:rPr>
              <a:t>work and other work beyond the shoulder, after restoration of all full-width lanes and shoulders to </a:t>
            </a:r>
            <a:r>
              <a:rPr lang="en-US" sz="2400" dirty="0" smtClean="0">
                <a:latin typeface="Georgia" pitchFamily="18" charset="0"/>
              </a:rPr>
              <a:t>traffic </a:t>
            </a:r>
          </a:p>
          <a:p>
            <a:pPr>
              <a:lnSpc>
                <a:spcPct val="80000"/>
              </a:lnSpc>
              <a:spcBef>
                <a:spcPct val="0"/>
              </a:spcBef>
              <a:spcAft>
                <a:spcPct val="50000"/>
              </a:spcAft>
            </a:pPr>
            <a:r>
              <a:rPr lang="en-US" u="sng" dirty="0" smtClean="0">
                <a:latin typeface="Georgia" pitchFamily="18" charset="0"/>
              </a:rPr>
              <a:t>BTW – this process is still in effect</a:t>
            </a:r>
            <a:r>
              <a:rPr lang="en-US" dirty="0" smtClean="0">
                <a:latin typeface="Georgia" pitchFamily="18" charset="0"/>
              </a:rPr>
              <a:t> </a:t>
            </a:r>
          </a:p>
          <a:p>
            <a:pPr>
              <a:lnSpc>
                <a:spcPct val="80000"/>
              </a:lnSpc>
              <a:spcBef>
                <a:spcPct val="0"/>
              </a:spcBef>
              <a:spcAft>
                <a:spcPct val="50000"/>
              </a:spcAft>
            </a:pPr>
            <a:endParaRPr lang="en-US" dirty="0">
              <a:latin typeface="Georgia" pitchFamily="18" charset="0"/>
            </a:endParaRPr>
          </a:p>
          <a:p>
            <a:pPr>
              <a:lnSpc>
                <a:spcPct val="80000"/>
              </a:lnSpc>
              <a:spcBef>
                <a:spcPct val="0"/>
              </a:spcBef>
              <a:spcAft>
                <a:spcPct val="50000"/>
              </a:spcAft>
            </a:pPr>
            <a:endParaRPr lang="en-US" sz="2000" dirty="0">
              <a:latin typeface="Georgia" pitchFamily="18" charset="0"/>
            </a:endParaRPr>
          </a:p>
        </p:txBody>
      </p:sp>
    </p:spTree>
    <p:extLst>
      <p:ext uri="{BB962C8B-B14F-4D97-AF65-F5344CB8AC3E}">
        <p14:creationId xmlns:p14="http://schemas.microsoft.com/office/powerpoint/2010/main" val="14240520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914400"/>
          </a:xfrm>
        </p:spPr>
        <p:txBody>
          <a:bodyPr/>
          <a:lstStyle/>
          <a:p>
            <a:r>
              <a:rPr lang="en-US" dirty="0" smtClean="0">
                <a:latin typeface="Georgia" pitchFamily="18" charset="0"/>
              </a:rPr>
              <a:t>2010 Work Zone Speed Zone Pilot</a:t>
            </a:r>
            <a:endParaRPr lang="en-US" dirty="0">
              <a:latin typeface="Georgia" pitchFamily="18" charset="0"/>
            </a:endParaRPr>
          </a:p>
        </p:txBody>
      </p:sp>
      <p:sp>
        <p:nvSpPr>
          <p:cNvPr id="4" name="Footer Placeholder 3"/>
          <p:cNvSpPr>
            <a:spLocks noGrp="1"/>
          </p:cNvSpPr>
          <p:nvPr>
            <p:ph type="ftr" sz="quarter" idx="3"/>
          </p:nvPr>
        </p:nvSpPr>
        <p:spPr/>
        <p:txBody>
          <a:bodyPr/>
          <a:lstStyle/>
          <a:p>
            <a:pPr algn="ctr">
              <a:defRPr/>
            </a:pPr>
            <a:r>
              <a:rPr lang="en-US" dirty="0"/>
              <a:t>Work Zone Speed Zones (WZSZ)</a:t>
            </a:r>
          </a:p>
        </p:txBody>
      </p:sp>
      <p:sp>
        <p:nvSpPr>
          <p:cNvPr id="6" name="Rectangle 4"/>
          <p:cNvSpPr txBox="1">
            <a:spLocks noChangeArrowheads="1"/>
          </p:cNvSpPr>
          <p:nvPr/>
        </p:nvSpPr>
        <p:spPr bwMode="auto">
          <a:xfrm>
            <a:off x="533400" y="1447800"/>
            <a:ext cx="80772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457200" indent="-457200" algn="l" rtl="0" eaLnBrk="1" fontAlgn="base" hangingPunct="1">
              <a:spcBef>
                <a:spcPct val="20000"/>
              </a:spcBef>
              <a:spcAft>
                <a:spcPct val="0"/>
              </a:spcAft>
              <a:buFontTx/>
              <a:buBlip>
                <a:blip r:embed="rId3"/>
              </a:buBlip>
              <a:defRPr sz="3200" b="0">
                <a:solidFill>
                  <a:schemeClr val="bg1"/>
                </a:solidFill>
                <a:latin typeface="+mj-lt"/>
                <a:ea typeface="+mn-ea"/>
                <a:cs typeface="+mn-cs"/>
              </a:defRPr>
            </a:lvl1pPr>
            <a:lvl2pPr marL="742950" indent="-285750" algn="l" rtl="0" eaLnBrk="1" fontAlgn="base" hangingPunct="1">
              <a:spcBef>
                <a:spcPct val="20000"/>
              </a:spcBef>
              <a:spcAft>
                <a:spcPct val="0"/>
              </a:spcAft>
              <a:buFontTx/>
              <a:buBlip>
                <a:blip r:embed="rId3"/>
              </a:buBlip>
              <a:defRPr sz="2800">
                <a:solidFill>
                  <a:schemeClr val="bg1"/>
                </a:solidFill>
                <a:latin typeface="+mn-lt"/>
              </a:defRPr>
            </a:lvl2pPr>
            <a:lvl3pPr marL="1143000" indent="-228600" algn="l" rtl="0" eaLnBrk="1" fontAlgn="base" hangingPunct="1">
              <a:spcBef>
                <a:spcPct val="20000"/>
              </a:spcBef>
              <a:spcAft>
                <a:spcPct val="0"/>
              </a:spcAft>
              <a:buFontTx/>
              <a:buBlip>
                <a:blip r:embed="rId3"/>
              </a:buBlip>
              <a:defRPr sz="2400">
                <a:solidFill>
                  <a:schemeClr val="bg1"/>
                </a:solidFill>
                <a:latin typeface="+mn-lt"/>
              </a:defRPr>
            </a:lvl3pPr>
            <a:lvl4pPr marL="1600200" indent="-228600" algn="l" rtl="0" eaLnBrk="1" fontAlgn="base" hangingPunct="1">
              <a:spcBef>
                <a:spcPct val="20000"/>
              </a:spcBef>
              <a:spcAft>
                <a:spcPct val="0"/>
              </a:spcAft>
              <a:buFontTx/>
              <a:buBlip>
                <a:blip r:embed="rId3"/>
              </a:buBlip>
              <a:defRPr sz="2000">
                <a:solidFill>
                  <a:schemeClr val="bg1"/>
                </a:solidFill>
                <a:latin typeface="+mn-lt"/>
              </a:defRPr>
            </a:lvl4pPr>
            <a:lvl5pPr marL="2057400" indent="-228600" algn="l" rtl="0" eaLnBrk="1" fontAlgn="base" hangingPunct="1">
              <a:spcBef>
                <a:spcPct val="20000"/>
              </a:spcBef>
              <a:spcAft>
                <a:spcPct val="0"/>
              </a:spcAft>
              <a:buFontTx/>
              <a:buBlip>
                <a:blip r:embed="rId3"/>
              </a:buBlip>
              <a:defRPr sz="2000">
                <a:solidFill>
                  <a:schemeClr val="bg1"/>
                </a:solidFill>
                <a:latin typeface="+mn-lt"/>
              </a:defRPr>
            </a:lvl5pPr>
            <a:lvl6pPr marL="2514600" indent="-228600" algn="l" rtl="0" eaLnBrk="1" fontAlgn="base" hangingPunct="1">
              <a:spcBef>
                <a:spcPct val="20000"/>
              </a:spcBef>
              <a:spcAft>
                <a:spcPct val="0"/>
              </a:spcAft>
              <a:buChar char="»"/>
              <a:defRPr sz="2000">
                <a:solidFill>
                  <a:schemeClr val="bg1"/>
                </a:solidFill>
                <a:latin typeface="+mn-lt"/>
              </a:defRPr>
            </a:lvl6pPr>
            <a:lvl7pPr marL="2971800" indent="-228600" algn="l" rtl="0" eaLnBrk="1" fontAlgn="base" hangingPunct="1">
              <a:spcBef>
                <a:spcPct val="20000"/>
              </a:spcBef>
              <a:spcAft>
                <a:spcPct val="0"/>
              </a:spcAft>
              <a:buChar char="»"/>
              <a:defRPr sz="2000">
                <a:solidFill>
                  <a:schemeClr val="bg1"/>
                </a:solidFill>
                <a:latin typeface="+mn-lt"/>
              </a:defRPr>
            </a:lvl7pPr>
            <a:lvl8pPr marL="3429000" indent="-228600" algn="l" rtl="0" eaLnBrk="1" fontAlgn="base" hangingPunct="1">
              <a:spcBef>
                <a:spcPct val="20000"/>
              </a:spcBef>
              <a:spcAft>
                <a:spcPct val="0"/>
              </a:spcAft>
              <a:buChar char="»"/>
              <a:defRPr sz="2000">
                <a:solidFill>
                  <a:schemeClr val="bg1"/>
                </a:solidFill>
                <a:latin typeface="+mn-lt"/>
              </a:defRPr>
            </a:lvl8pPr>
            <a:lvl9pPr marL="3886200" indent="-228600" algn="l" rtl="0" eaLnBrk="1" fontAlgn="base" hangingPunct="1">
              <a:spcBef>
                <a:spcPct val="20000"/>
              </a:spcBef>
              <a:spcAft>
                <a:spcPct val="0"/>
              </a:spcAft>
              <a:buChar char="»"/>
              <a:defRPr sz="2000">
                <a:solidFill>
                  <a:schemeClr val="bg1"/>
                </a:solidFill>
                <a:latin typeface="+mn-lt"/>
              </a:defRPr>
            </a:lvl9pPr>
          </a:lstStyle>
          <a:p>
            <a:pPr>
              <a:lnSpc>
                <a:spcPct val="80000"/>
              </a:lnSpc>
              <a:spcBef>
                <a:spcPct val="0"/>
              </a:spcBef>
              <a:spcAft>
                <a:spcPct val="50000"/>
              </a:spcAft>
            </a:pPr>
            <a:r>
              <a:rPr lang="en-US" sz="2400" dirty="0" smtClean="0">
                <a:latin typeface="Georgia" pitchFamily="18" charset="0"/>
              </a:rPr>
              <a:t>Last Fall we were advised that we are allowed to  provide a short-term variable speed limit, and established a Pilot to provide such Speed Zones. </a:t>
            </a:r>
          </a:p>
          <a:p>
            <a:pPr>
              <a:lnSpc>
                <a:spcPct val="80000"/>
              </a:lnSpc>
              <a:spcBef>
                <a:spcPct val="0"/>
              </a:spcBef>
              <a:spcAft>
                <a:spcPct val="50000"/>
              </a:spcAft>
            </a:pPr>
            <a:r>
              <a:rPr lang="en-US" sz="2400" dirty="0" smtClean="0">
                <a:latin typeface="Georgia" pitchFamily="18" charset="0"/>
              </a:rPr>
              <a:t>Pilot </a:t>
            </a:r>
            <a:r>
              <a:rPr lang="en-US" sz="2400" dirty="0">
                <a:latin typeface="Georgia" pitchFamily="18" charset="0"/>
              </a:rPr>
              <a:t>Evaluation – The pilot was used </a:t>
            </a:r>
            <a:r>
              <a:rPr lang="en-US" sz="2400" dirty="0" smtClean="0">
                <a:latin typeface="Georgia" pitchFamily="18" charset="0"/>
              </a:rPr>
              <a:t>to:</a:t>
            </a:r>
            <a:endParaRPr lang="en-US" sz="2400" dirty="0">
              <a:latin typeface="Georgia" pitchFamily="18" charset="0"/>
            </a:endParaRPr>
          </a:p>
          <a:p>
            <a:pPr lvl="1">
              <a:lnSpc>
                <a:spcPct val="80000"/>
              </a:lnSpc>
              <a:spcBef>
                <a:spcPct val="0"/>
              </a:spcBef>
              <a:spcAft>
                <a:spcPct val="50000"/>
              </a:spcAft>
            </a:pPr>
            <a:r>
              <a:rPr lang="en-US" sz="2400" dirty="0" smtClean="0">
                <a:latin typeface="Georgia" pitchFamily="18" charset="0"/>
              </a:rPr>
              <a:t>complete </a:t>
            </a:r>
            <a:r>
              <a:rPr lang="en-US" sz="2400" dirty="0">
                <a:latin typeface="Georgia" pitchFamily="18" charset="0"/>
              </a:rPr>
              <a:t>a trial run of the Freeway Work Zone Speed Evaluation Sheet. </a:t>
            </a:r>
          </a:p>
          <a:p>
            <a:pPr lvl="1">
              <a:lnSpc>
                <a:spcPct val="80000"/>
              </a:lnSpc>
              <a:spcBef>
                <a:spcPct val="0"/>
              </a:spcBef>
              <a:spcAft>
                <a:spcPct val="50000"/>
              </a:spcAft>
            </a:pPr>
            <a:r>
              <a:rPr lang="en-US" sz="2400" dirty="0" smtClean="0">
                <a:latin typeface="Georgia" pitchFamily="18" charset="0"/>
              </a:rPr>
              <a:t>test </a:t>
            </a:r>
            <a:r>
              <a:rPr lang="en-US" sz="2400" dirty="0">
                <a:latin typeface="Georgia" pitchFamily="18" charset="0"/>
              </a:rPr>
              <a:t>a process for implementing work zone speed zones on </a:t>
            </a:r>
            <a:r>
              <a:rPr lang="en-US" sz="2400" dirty="0" smtClean="0">
                <a:latin typeface="Georgia" pitchFamily="18" charset="0"/>
              </a:rPr>
              <a:t>“short-term” projects. </a:t>
            </a:r>
          </a:p>
          <a:p>
            <a:pPr lvl="1">
              <a:lnSpc>
                <a:spcPct val="80000"/>
              </a:lnSpc>
              <a:spcBef>
                <a:spcPct val="0"/>
              </a:spcBef>
              <a:spcAft>
                <a:spcPct val="50000"/>
              </a:spcAft>
            </a:pPr>
            <a:r>
              <a:rPr lang="en-US" sz="2400" dirty="0" smtClean="0">
                <a:latin typeface="Georgia" pitchFamily="18" charset="0"/>
              </a:rPr>
              <a:t>vet </a:t>
            </a:r>
            <a:r>
              <a:rPr lang="en-US" sz="2400" dirty="0">
                <a:latin typeface="Georgia" pitchFamily="18" charset="0"/>
              </a:rPr>
              <a:t>out some of the issues that might arise with revamping the work zone speed limit process. </a:t>
            </a:r>
          </a:p>
          <a:p>
            <a:pPr marL="0" indent="0">
              <a:lnSpc>
                <a:spcPct val="80000"/>
              </a:lnSpc>
              <a:spcBef>
                <a:spcPct val="0"/>
              </a:spcBef>
              <a:spcAft>
                <a:spcPct val="50000"/>
              </a:spcAft>
              <a:buNone/>
            </a:pPr>
            <a:endParaRPr lang="en-US" sz="2000" dirty="0">
              <a:latin typeface="Georgia" pitchFamily="18" charset="0"/>
            </a:endParaRPr>
          </a:p>
          <a:p>
            <a:pPr>
              <a:lnSpc>
                <a:spcPct val="80000"/>
              </a:lnSpc>
              <a:spcBef>
                <a:spcPct val="0"/>
              </a:spcBef>
              <a:spcAft>
                <a:spcPct val="50000"/>
              </a:spcAft>
            </a:pPr>
            <a:endParaRPr lang="en-US" sz="2000" dirty="0" smtClean="0">
              <a:latin typeface="Georgia" pitchFamily="18" charset="0"/>
            </a:endParaRPr>
          </a:p>
        </p:txBody>
      </p:sp>
    </p:spTree>
    <p:extLst>
      <p:ext uri="{BB962C8B-B14F-4D97-AF65-F5344CB8AC3E}">
        <p14:creationId xmlns:p14="http://schemas.microsoft.com/office/powerpoint/2010/main" val="27590794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914400"/>
          </a:xfrm>
        </p:spPr>
        <p:txBody>
          <a:bodyPr/>
          <a:lstStyle/>
          <a:p>
            <a:r>
              <a:rPr lang="en-US" dirty="0" smtClean="0">
                <a:latin typeface="Georgia" pitchFamily="18" charset="0"/>
              </a:rPr>
              <a:t>2010 Work Zone Speed Zone Pilot</a:t>
            </a:r>
            <a:endParaRPr lang="en-US" dirty="0">
              <a:latin typeface="Georgia" pitchFamily="18" charset="0"/>
            </a:endParaRPr>
          </a:p>
        </p:txBody>
      </p:sp>
      <p:sp>
        <p:nvSpPr>
          <p:cNvPr id="4" name="Footer Placeholder 3"/>
          <p:cNvSpPr>
            <a:spLocks noGrp="1"/>
          </p:cNvSpPr>
          <p:nvPr>
            <p:ph type="ftr" sz="quarter" idx="3"/>
          </p:nvPr>
        </p:nvSpPr>
        <p:spPr/>
        <p:txBody>
          <a:bodyPr/>
          <a:lstStyle/>
          <a:p>
            <a:pPr algn="ctr">
              <a:defRPr/>
            </a:pPr>
            <a:r>
              <a:rPr lang="en-US" dirty="0"/>
              <a:t>Work Zone Speed Zones (WZSZ)</a:t>
            </a:r>
          </a:p>
        </p:txBody>
      </p:sp>
      <p:sp>
        <p:nvSpPr>
          <p:cNvPr id="6" name="Rectangle 4"/>
          <p:cNvSpPr txBox="1">
            <a:spLocks noChangeArrowheads="1"/>
          </p:cNvSpPr>
          <p:nvPr/>
        </p:nvSpPr>
        <p:spPr bwMode="auto">
          <a:xfrm>
            <a:off x="533400" y="1600200"/>
            <a:ext cx="8305800" cy="3352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457200" indent="-457200" algn="l" rtl="0" eaLnBrk="1" fontAlgn="base" hangingPunct="1">
              <a:spcBef>
                <a:spcPct val="20000"/>
              </a:spcBef>
              <a:spcAft>
                <a:spcPct val="0"/>
              </a:spcAft>
              <a:buFontTx/>
              <a:buBlip>
                <a:blip r:embed="rId3"/>
              </a:buBlip>
              <a:defRPr sz="3200" b="0">
                <a:solidFill>
                  <a:schemeClr val="bg1"/>
                </a:solidFill>
                <a:latin typeface="+mj-lt"/>
                <a:ea typeface="+mn-ea"/>
                <a:cs typeface="+mn-cs"/>
              </a:defRPr>
            </a:lvl1pPr>
            <a:lvl2pPr marL="742950" indent="-285750" algn="l" rtl="0" eaLnBrk="1" fontAlgn="base" hangingPunct="1">
              <a:spcBef>
                <a:spcPct val="20000"/>
              </a:spcBef>
              <a:spcAft>
                <a:spcPct val="0"/>
              </a:spcAft>
              <a:buFontTx/>
              <a:buBlip>
                <a:blip r:embed="rId3"/>
              </a:buBlip>
              <a:defRPr sz="2800">
                <a:solidFill>
                  <a:schemeClr val="bg1"/>
                </a:solidFill>
                <a:latin typeface="+mn-lt"/>
              </a:defRPr>
            </a:lvl2pPr>
            <a:lvl3pPr marL="1143000" indent="-228600" algn="l" rtl="0" eaLnBrk="1" fontAlgn="base" hangingPunct="1">
              <a:spcBef>
                <a:spcPct val="20000"/>
              </a:spcBef>
              <a:spcAft>
                <a:spcPct val="0"/>
              </a:spcAft>
              <a:buFontTx/>
              <a:buBlip>
                <a:blip r:embed="rId3"/>
              </a:buBlip>
              <a:defRPr sz="2400">
                <a:solidFill>
                  <a:schemeClr val="bg1"/>
                </a:solidFill>
                <a:latin typeface="+mn-lt"/>
              </a:defRPr>
            </a:lvl3pPr>
            <a:lvl4pPr marL="1600200" indent="-228600" algn="l" rtl="0" eaLnBrk="1" fontAlgn="base" hangingPunct="1">
              <a:spcBef>
                <a:spcPct val="20000"/>
              </a:spcBef>
              <a:spcAft>
                <a:spcPct val="0"/>
              </a:spcAft>
              <a:buFontTx/>
              <a:buBlip>
                <a:blip r:embed="rId3"/>
              </a:buBlip>
              <a:defRPr sz="2000">
                <a:solidFill>
                  <a:schemeClr val="bg1"/>
                </a:solidFill>
                <a:latin typeface="+mn-lt"/>
              </a:defRPr>
            </a:lvl4pPr>
            <a:lvl5pPr marL="2057400" indent="-228600" algn="l" rtl="0" eaLnBrk="1" fontAlgn="base" hangingPunct="1">
              <a:spcBef>
                <a:spcPct val="20000"/>
              </a:spcBef>
              <a:spcAft>
                <a:spcPct val="0"/>
              </a:spcAft>
              <a:buFontTx/>
              <a:buBlip>
                <a:blip r:embed="rId3"/>
              </a:buBlip>
              <a:defRPr sz="2000">
                <a:solidFill>
                  <a:schemeClr val="bg1"/>
                </a:solidFill>
                <a:latin typeface="+mn-lt"/>
              </a:defRPr>
            </a:lvl5pPr>
            <a:lvl6pPr marL="2514600" indent="-228600" algn="l" rtl="0" eaLnBrk="1" fontAlgn="base" hangingPunct="1">
              <a:spcBef>
                <a:spcPct val="20000"/>
              </a:spcBef>
              <a:spcAft>
                <a:spcPct val="0"/>
              </a:spcAft>
              <a:buChar char="»"/>
              <a:defRPr sz="2000">
                <a:solidFill>
                  <a:schemeClr val="bg1"/>
                </a:solidFill>
                <a:latin typeface="+mn-lt"/>
              </a:defRPr>
            </a:lvl6pPr>
            <a:lvl7pPr marL="2971800" indent="-228600" algn="l" rtl="0" eaLnBrk="1" fontAlgn="base" hangingPunct="1">
              <a:spcBef>
                <a:spcPct val="20000"/>
              </a:spcBef>
              <a:spcAft>
                <a:spcPct val="0"/>
              </a:spcAft>
              <a:buChar char="»"/>
              <a:defRPr sz="2000">
                <a:solidFill>
                  <a:schemeClr val="bg1"/>
                </a:solidFill>
                <a:latin typeface="+mn-lt"/>
              </a:defRPr>
            </a:lvl7pPr>
            <a:lvl8pPr marL="3429000" indent="-228600" algn="l" rtl="0" eaLnBrk="1" fontAlgn="base" hangingPunct="1">
              <a:spcBef>
                <a:spcPct val="20000"/>
              </a:spcBef>
              <a:spcAft>
                <a:spcPct val="0"/>
              </a:spcAft>
              <a:buChar char="»"/>
              <a:defRPr sz="2000">
                <a:solidFill>
                  <a:schemeClr val="bg1"/>
                </a:solidFill>
                <a:latin typeface="+mn-lt"/>
              </a:defRPr>
            </a:lvl8pPr>
            <a:lvl9pPr marL="3886200" indent="-228600" algn="l" rtl="0" eaLnBrk="1" fontAlgn="base" hangingPunct="1">
              <a:spcBef>
                <a:spcPct val="20000"/>
              </a:spcBef>
              <a:spcAft>
                <a:spcPct val="0"/>
              </a:spcAft>
              <a:buChar char="»"/>
              <a:defRPr sz="2000">
                <a:solidFill>
                  <a:schemeClr val="bg1"/>
                </a:solidFill>
                <a:latin typeface="+mn-lt"/>
              </a:defRPr>
            </a:lvl9pPr>
          </a:lstStyle>
          <a:p>
            <a:pPr>
              <a:lnSpc>
                <a:spcPct val="80000"/>
              </a:lnSpc>
              <a:spcBef>
                <a:spcPct val="0"/>
              </a:spcBef>
              <a:spcAft>
                <a:spcPct val="50000"/>
              </a:spcAft>
            </a:pPr>
            <a:r>
              <a:rPr lang="en-US" sz="2800" dirty="0" smtClean="0">
                <a:latin typeface="Georgia" pitchFamily="18" charset="0"/>
              </a:rPr>
              <a:t>The Pilot was – </a:t>
            </a:r>
            <a:endParaRPr lang="en-US" sz="2800" dirty="0">
              <a:latin typeface="Georgia" pitchFamily="18" charset="0"/>
            </a:endParaRPr>
          </a:p>
          <a:p>
            <a:pPr lvl="1">
              <a:lnSpc>
                <a:spcPct val="80000"/>
              </a:lnSpc>
              <a:spcBef>
                <a:spcPct val="0"/>
              </a:spcBef>
              <a:spcAft>
                <a:spcPct val="50000"/>
              </a:spcAft>
            </a:pPr>
            <a:r>
              <a:rPr lang="en-US" sz="2400" dirty="0" smtClean="0">
                <a:latin typeface="Georgia" pitchFamily="18" charset="0"/>
              </a:rPr>
              <a:t>Applied </a:t>
            </a:r>
            <a:r>
              <a:rPr lang="en-US" sz="2400" dirty="0">
                <a:latin typeface="Georgia" pitchFamily="18" charset="0"/>
              </a:rPr>
              <a:t>to both </a:t>
            </a:r>
            <a:r>
              <a:rPr lang="en-US" sz="2400" b="1" u="sng" dirty="0">
                <a:latin typeface="Georgia" pitchFamily="18" charset="0"/>
              </a:rPr>
              <a:t>contract and ODOT force account </a:t>
            </a:r>
            <a:r>
              <a:rPr lang="en-US" sz="2400" dirty="0" smtClean="0">
                <a:latin typeface="Georgia" pitchFamily="18" charset="0"/>
              </a:rPr>
              <a:t>work;</a:t>
            </a:r>
            <a:endParaRPr lang="en-US" sz="2400" dirty="0">
              <a:latin typeface="Georgia" pitchFamily="18" charset="0"/>
            </a:endParaRPr>
          </a:p>
          <a:p>
            <a:pPr lvl="1">
              <a:lnSpc>
                <a:spcPct val="80000"/>
              </a:lnSpc>
              <a:spcBef>
                <a:spcPct val="0"/>
              </a:spcBef>
              <a:spcAft>
                <a:spcPct val="50000"/>
              </a:spcAft>
            </a:pPr>
            <a:r>
              <a:rPr lang="en-US" sz="2400" dirty="0">
                <a:latin typeface="Georgia" pitchFamily="18" charset="0"/>
              </a:rPr>
              <a:t>Applied to both existing and new projects starting before December 1, </a:t>
            </a:r>
            <a:r>
              <a:rPr lang="en-US" sz="2400" dirty="0" smtClean="0">
                <a:latin typeface="Georgia" pitchFamily="18" charset="0"/>
              </a:rPr>
              <a:t>2010; and</a:t>
            </a:r>
          </a:p>
          <a:p>
            <a:pPr lvl="1">
              <a:lnSpc>
                <a:spcPct val="80000"/>
              </a:lnSpc>
              <a:spcBef>
                <a:spcPct val="0"/>
              </a:spcBef>
              <a:spcAft>
                <a:spcPct val="50000"/>
              </a:spcAft>
            </a:pPr>
            <a:r>
              <a:rPr lang="en-US" sz="2400" dirty="0">
                <a:latin typeface="Georgia" pitchFamily="18" charset="0"/>
              </a:rPr>
              <a:t>If an around-the-clock reduction was already in place on a project per </a:t>
            </a:r>
            <a:r>
              <a:rPr lang="en-US" sz="2400" dirty="0" smtClean="0">
                <a:latin typeface="Georgia" pitchFamily="18" charset="0"/>
              </a:rPr>
              <a:t>TEM Part 6, </a:t>
            </a:r>
            <a:r>
              <a:rPr lang="en-US" sz="2400" dirty="0">
                <a:latin typeface="Georgia" pitchFamily="18" charset="0"/>
              </a:rPr>
              <a:t>the pilot process would not apply. </a:t>
            </a:r>
          </a:p>
          <a:p>
            <a:pPr marL="457200" lvl="1" indent="0">
              <a:lnSpc>
                <a:spcPct val="80000"/>
              </a:lnSpc>
              <a:spcBef>
                <a:spcPct val="0"/>
              </a:spcBef>
              <a:spcAft>
                <a:spcPct val="50000"/>
              </a:spcAft>
              <a:buNone/>
            </a:pPr>
            <a:endParaRPr lang="en-US" sz="1600" dirty="0">
              <a:latin typeface="Georgia" pitchFamily="18" charset="0"/>
            </a:endParaRPr>
          </a:p>
          <a:p>
            <a:pPr>
              <a:lnSpc>
                <a:spcPct val="80000"/>
              </a:lnSpc>
              <a:spcBef>
                <a:spcPct val="0"/>
              </a:spcBef>
              <a:spcAft>
                <a:spcPct val="50000"/>
              </a:spcAft>
            </a:pPr>
            <a:endParaRPr lang="en-US" sz="2000" dirty="0">
              <a:latin typeface="Georgia" pitchFamily="18" charset="0"/>
            </a:endParaRPr>
          </a:p>
          <a:p>
            <a:pPr>
              <a:lnSpc>
                <a:spcPct val="80000"/>
              </a:lnSpc>
              <a:spcBef>
                <a:spcPct val="0"/>
              </a:spcBef>
              <a:spcAft>
                <a:spcPct val="50000"/>
              </a:spcAft>
            </a:pPr>
            <a:endParaRPr lang="en-US" sz="2000" dirty="0" smtClean="0">
              <a:latin typeface="Georgia" pitchFamily="18" charset="0"/>
            </a:endParaRPr>
          </a:p>
        </p:txBody>
      </p:sp>
    </p:spTree>
    <p:extLst>
      <p:ext uri="{BB962C8B-B14F-4D97-AF65-F5344CB8AC3E}">
        <p14:creationId xmlns:p14="http://schemas.microsoft.com/office/powerpoint/2010/main" val="9254182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Research Summary and Basic Approach</a:t>
            </a:r>
            <a:endParaRPr lang="en-US" dirty="0">
              <a:latin typeface="Georgia" pitchFamily="18" charset="0"/>
            </a:endParaRPr>
          </a:p>
        </p:txBody>
      </p:sp>
      <p:sp>
        <p:nvSpPr>
          <p:cNvPr id="4" name="Footer Placeholder 3"/>
          <p:cNvSpPr>
            <a:spLocks noGrp="1"/>
          </p:cNvSpPr>
          <p:nvPr>
            <p:ph type="ftr" sz="quarter" idx="3"/>
          </p:nvPr>
        </p:nvSpPr>
        <p:spPr/>
        <p:txBody>
          <a:bodyPr/>
          <a:lstStyle/>
          <a:p>
            <a:pPr algn="ctr">
              <a:defRPr/>
            </a:pPr>
            <a:r>
              <a:rPr lang="en-US" dirty="0"/>
              <a:t>Work Zone Speed Zones (WZSZ)</a:t>
            </a:r>
          </a:p>
        </p:txBody>
      </p:sp>
      <p:sp>
        <p:nvSpPr>
          <p:cNvPr id="7" name="Content Placeholder 2"/>
          <p:cNvSpPr>
            <a:spLocks noGrp="1"/>
          </p:cNvSpPr>
          <p:nvPr>
            <p:ph idx="1"/>
          </p:nvPr>
        </p:nvSpPr>
        <p:spPr>
          <a:xfrm>
            <a:off x="457200" y="1600200"/>
            <a:ext cx="8305800" cy="4343399"/>
          </a:xfrm>
        </p:spPr>
        <p:txBody>
          <a:bodyPr/>
          <a:lstStyle/>
          <a:p>
            <a:pPr>
              <a:lnSpc>
                <a:spcPct val="80000"/>
              </a:lnSpc>
              <a:spcBef>
                <a:spcPct val="0"/>
              </a:spcBef>
              <a:spcAft>
                <a:spcPct val="50000"/>
              </a:spcAft>
              <a:defRPr/>
            </a:pPr>
            <a:r>
              <a:rPr lang="en-US" sz="2400" kern="1200" dirty="0" smtClean="0">
                <a:latin typeface="Georgia" pitchFamily="18" charset="0"/>
              </a:rPr>
              <a:t>OTE and the Speed Zoning Working Group completed an informal literature search looking for past research completed on the subject. </a:t>
            </a:r>
          </a:p>
          <a:p>
            <a:pPr>
              <a:lnSpc>
                <a:spcPct val="80000"/>
              </a:lnSpc>
              <a:spcBef>
                <a:spcPct val="0"/>
              </a:spcBef>
              <a:spcAft>
                <a:spcPct val="50000"/>
              </a:spcAft>
              <a:defRPr/>
            </a:pPr>
            <a:r>
              <a:rPr lang="en-US" sz="2400" kern="1200" dirty="0" smtClean="0">
                <a:latin typeface="Georgia" pitchFamily="18" charset="0"/>
              </a:rPr>
              <a:t>Many documents were found, but two notable reports were: </a:t>
            </a:r>
          </a:p>
          <a:p>
            <a:pPr lvl="1">
              <a:lnSpc>
                <a:spcPct val="80000"/>
              </a:lnSpc>
              <a:spcBef>
                <a:spcPct val="0"/>
              </a:spcBef>
              <a:spcAft>
                <a:spcPct val="50000"/>
              </a:spcAft>
              <a:defRPr/>
            </a:pPr>
            <a:r>
              <a:rPr lang="en-US" sz="2400" kern="1200" dirty="0" smtClean="0">
                <a:latin typeface="Georgia" pitchFamily="18" charset="0"/>
              </a:rPr>
              <a:t>NCHRP Project 3-41 “Procedure for Determining Work Zone Speed Limit” (March 1993) Final Report, and</a:t>
            </a:r>
          </a:p>
          <a:p>
            <a:pPr lvl="1">
              <a:lnSpc>
                <a:spcPct val="80000"/>
              </a:lnSpc>
              <a:spcBef>
                <a:spcPct val="0"/>
              </a:spcBef>
              <a:spcAft>
                <a:spcPct val="50000"/>
              </a:spcAft>
              <a:defRPr/>
            </a:pPr>
            <a:r>
              <a:rPr lang="en-US" sz="2400" kern="1200" dirty="0" smtClean="0">
                <a:latin typeface="Georgia" pitchFamily="18" charset="0"/>
              </a:rPr>
              <a:t>NCHRP Project 3-41(2) “Effectiveness and </a:t>
            </a:r>
            <a:r>
              <a:rPr lang="en-US" sz="2400" kern="1200" dirty="0" err="1" smtClean="0">
                <a:latin typeface="Georgia" pitchFamily="18" charset="0"/>
              </a:rPr>
              <a:t>Implementability</a:t>
            </a:r>
            <a:r>
              <a:rPr lang="en-US" sz="2400" kern="1200" dirty="0" smtClean="0">
                <a:latin typeface="Georgia" pitchFamily="18" charset="0"/>
              </a:rPr>
              <a:t> of Procedures for Setting Work Zone Speed Limit” Final Report (May 1998)</a:t>
            </a:r>
          </a:p>
        </p:txBody>
      </p:sp>
    </p:spTree>
    <p:extLst>
      <p:ext uri="{BB962C8B-B14F-4D97-AF65-F5344CB8AC3E}">
        <p14:creationId xmlns:p14="http://schemas.microsoft.com/office/powerpoint/2010/main" val="23251773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Research Summary and Basic Approach</a:t>
            </a:r>
            <a:endParaRPr lang="en-US" dirty="0">
              <a:latin typeface="Georgia" pitchFamily="18" charset="0"/>
            </a:endParaRPr>
          </a:p>
        </p:txBody>
      </p:sp>
      <p:sp>
        <p:nvSpPr>
          <p:cNvPr id="4" name="Footer Placeholder 3"/>
          <p:cNvSpPr>
            <a:spLocks noGrp="1"/>
          </p:cNvSpPr>
          <p:nvPr>
            <p:ph type="ftr" sz="quarter" idx="3"/>
          </p:nvPr>
        </p:nvSpPr>
        <p:spPr/>
        <p:txBody>
          <a:bodyPr/>
          <a:lstStyle/>
          <a:p>
            <a:pPr algn="ctr">
              <a:defRPr/>
            </a:pPr>
            <a:r>
              <a:rPr lang="en-US" dirty="0"/>
              <a:t>Work Zone Speed Zones (WZSZ)</a:t>
            </a:r>
          </a:p>
        </p:txBody>
      </p:sp>
      <p:sp>
        <p:nvSpPr>
          <p:cNvPr id="7" name="Content Placeholder 2"/>
          <p:cNvSpPr>
            <a:spLocks noGrp="1"/>
          </p:cNvSpPr>
          <p:nvPr>
            <p:ph idx="1"/>
          </p:nvPr>
        </p:nvSpPr>
        <p:spPr>
          <a:xfrm>
            <a:off x="457200" y="1600200"/>
            <a:ext cx="8305800" cy="4343399"/>
          </a:xfrm>
        </p:spPr>
        <p:txBody>
          <a:bodyPr/>
          <a:lstStyle/>
          <a:p>
            <a:pPr>
              <a:lnSpc>
                <a:spcPct val="80000"/>
              </a:lnSpc>
              <a:spcBef>
                <a:spcPct val="0"/>
              </a:spcBef>
              <a:spcAft>
                <a:spcPct val="50000"/>
              </a:spcAft>
              <a:defRPr/>
            </a:pPr>
            <a:r>
              <a:rPr lang="en-US" sz="2800" kern="1200" dirty="0" smtClean="0">
                <a:latin typeface="Georgia" pitchFamily="18" charset="0"/>
              </a:rPr>
              <a:t>The study findings indicate the following: </a:t>
            </a:r>
          </a:p>
          <a:p>
            <a:pPr lvl="1">
              <a:lnSpc>
                <a:spcPct val="80000"/>
              </a:lnSpc>
              <a:spcBef>
                <a:spcPct val="0"/>
              </a:spcBef>
              <a:spcAft>
                <a:spcPct val="50000"/>
              </a:spcAft>
              <a:defRPr/>
            </a:pPr>
            <a:r>
              <a:rPr lang="en-US" sz="2400" kern="1200" dirty="0" smtClean="0">
                <a:latin typeface="Georgia" pitchFamily="18" charset="0"/>
              </a:rPr>
              <a:t>“Work zone speed limit reductions should be avoided, whenever possible.”</a:t>
            </a:r>
          </a:p>
          <a:p>
            <a:pPr lvl="1">
              <a:lnSpc>
                <a:spcPct val="80000"/>
              </a:lnSpc>
              <a:spcBef>
                <a:spcPct val="0"/>
              </a:spcBef>
              <a:spcAft>
                <a:spcPct val="50000"/>
              </a:spcAft>
              <a:defRPr/>
            </a:pPr>
            <a:r>
              <a:rPr lang="en-US" sz="2400" kern="1200" dirty="0" smtClean="0">
                <a:latin typeface="Georgia" pitchFamily="18" charset="0"/>
              </a:rPr>
              <a:t>“Work zone speed limit reductions larger than 10 mph are undesirable and should be avoided, except where required by restricted geometrics or other work zone features that cannot be modified.”</a:t>
            </a:r>
          </a:p>
          <a:p>
            <a:pPr lvl="1">
              <a:lnSpc>
                <a:spcPct val="80000"/>
              </a:lnSpc>
              <a:spcBef>
                <a:spcPct val="0"/>
              </a:spcBef>
              <a:spcAft>
                <a:spcPct val="50000"/>
              </a:spcAft>
              <a:defRPr/>
            </a:pPr>
            <a:r>
              <a:rPr lang="en-US" sz="2400" kern="1200" dirty="0" smtClean="0">
                <a:latin typeface="Georgia" pitchFamily="18" charset="0"/>
              </a:rPr>
              <a:t>Speed variance is more exaggerated with reductions of more than 10mph.</a:t>
            </a:r>
            <a:r>
              <a:rPr lang="en-US" sz="1600" kern="1200" dirty="0" smtClean="0">
                <a:latin typeface="Georgia" pitchFamily="18" charset="0"/>
              </a:rPr>
              <a:t> </a:t>
            </a:r>
          </a:p>
          <a:p>
            <a:pPr>
              <a:lnSpc>
                <a:spcPct val="80000"/>
              </a:lnSpc>
              <a:spcBef>
                <a:spcPct val="0"/>
              </a:spcBef>
              <a:spcAft>
                <a:spcPct val="50000"/>
              </a:spcAft>
              <a:defRPr/>
            </a:pPr>
            <a:endParaRPr lang="en-US" sz="2000" kern="1200" dirty="0" smtClean="0">
              <a:latin typeface="Georgia" pitchFamily="18" charset="0"/>
            </a:endParaRPr>
          </a:p>
        </p:txBody>
      </p:sp>
    </p:spTree>
    <p:extLst>
      <p:ext uri="{BB962C8B-B14F-4D97-AF65-F5344CB8AC3E}">
        <p14:creationId xmlns:p14="http://schemas.microsoft.com/office/powerpoint/2010/main" val="14362804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15400" cy="944562"/>
          </a:xfrm>
        </p:spPr>
        <p:txBody>
          <a:bodyPr/>
          <a:lstStyle/>
          <a:p>
            <a:r>
              <a:rPr lang="en-US" sz="3200" dirty="0" smtClean="0">
                <a:latin typeface="Georgia" pitchFamily="18" charset="0"/>
              </a:rPr>
              <a:t>Proposed </a:t>
            </a:r>
            <a:r>
              <a:rPr lang="en-US" sz="3200" dirty="0">
                <a:latin typeface="Georgia" pitchFamily="18" charset="0"/>
              </a:rPr>
              <a:t>Work Zone Speed Zone </a:t>
            </a:r>
            <a:r>
              <a:rPr lang="en-US" sz="3200" dirty="0" smtClean="0">
                <a:latin typeface="Georgia" pitchFamily="18" charset="0"/>
              </a:rPr>
              <a:t>Process</a:t>
            </a:r>
            <a:endParaRPr lang="en-US" dirty="0">
              <a:latin typeface="Georgia" pitchFamily="18" charset="0"/>
            </a:endParaRPr>
          </a:p>
        </p:txBody>
      </p:sp>
      <p:sp>
        <p:nvSpPr>
          <p:cNvPr id="4" name="Footer Placeholder 3"/>
          <p:cNvSpPr>
            <a:spLocks noGrp="1"/>
          </p:cNvSpPr>
          <p:nvPr>
            <p:ph type="ftr" sz="quarter" idx="3"/>
          </p:nvPr>
        </p:nvSpPr>
        <p:spPr/>
        <p:txBody>
          <a:bodyPr/>
          <a:lstStyle/>
          <a:p>
            <a:pPr algn="ctr">
              <a:defRPr/>
            </a:pPr>
            <a:r>
              <a:rPr lang="en-US" dirty="0"/>
              <a:t>Work Zone Speed Zones (WZSZ)</a:t>
            </a:r>
          </a:p>
        </p:txBody>
      </p:sp>
      <p:sp>
        <p:nvSpPr>
          <p:cNvPr id="7" name="Content Placeholder 2"/>
          <p:cNvSpPr>
            <a:spLocks noGrp="1"/>
          </p:cNvSpPr>
          <p:nvPr>
            <p:ph idx="1"/>
          </p:nvPr>
        </p:nvSpPr>
        <p:spPr>
          <a:xfrm>
            <a:off x="457200" y="1600200"/>
            <a:ext cx="8305800" cy="4343399"/>
          </a:xfrm>
        </p:spPr>
        <p:txBody>
          <a:bodyPr/>
          <a:lstStyle/>
          <a:p>
            <a:pPr>
              <a:lnSpc>
                <a:spcPct val="80000"/>
              </a:lnSpc>
              <a:spcBef>
                <a:spcPct val="0"/>
              </a:spcBef>
              <a:spcAft>
                <a:spcPct val="50000"/>
              </a:spcAft>
              <a:defRPr/>
            </a:pPr>
            <a:r>
              <a:rPr lang="en-US" sz="2800" kern="1200" dirty="0">
                <a:latin typeface="Georgia" pitchFamily="18" charset="0"/>
              </a:rPr>
              <a:t>Applies to freeways, expressways and other high-speed (55 mph or greater) multi-lane highways. </a:t>
            </a:r>
          </a:p>
          <a:p>
            <a:pPr>
              <a:lnSpc>
                <a:spcPct val="80000"/>
              </a:lnSpc>
              <a:spcBef>
                <a:spcPct val="0"/>
              </a:spcBef>
              <a:spcAft>
                <a:spcPct val="50000"/>
              </a:spcAft>
              <a:defRPr/>
            </a:pPr>
            <a:r>
              <a:rPr lang="en-US" sz="2800" kern="1200" dirty="0" smtClean="0">
                <a:latin typeface="Georgia" pitchFamily="18" charset="0"/>
              </a:rPr>
              <a:t>Normally </a:t>
            </a:r>
            <a:r>
              <a:rPr lang="en-US" sz="2800" kern="1200" dirty="0">
                <a:latin typeface="Georgia" pitchFamily="18" charset="0"/>
              </a:rPr>
              <a:t>applied during </a:t>
            </a:r>
            <a:r>
              <a:rPr lang="en-US" sz="2800" kern="1200" dirty="0" smtClean="0">
                <a:latin typeface="Georgia" pitchFamily="18" charset="0"/>
              </a:rPr>
              <a:t>design</a:t>
            </a:r>
            <a:r>
              <a:rPr lang="en-US" sz="2800" kern="1200" dirty="0" smtClean="0">
                <a:solidFill>
                  <a:srgbClr val="FF0000"/>
                </a:solidFill>
                <a:latin typeface="Georgia" pitchFamily="18" charset="0"/>
              </a:rPr>
              <a:t>,</a:t>
            </a:r>
            <a:r>
              <a:rPr lang="en-US" sz="2800" kern="1200" dirty="0" smtClean="0">
                <a:latin typeface="Georgia" pitchFamily="18" charset="0"/>
              </a:rPr>
              <a:t> </a:t>
            </a:r>
            <a:r>
              <a:rPr lang="en-US" sz="2800" kern="1200" dirty="0">
                <a:latin typeface="Georgia" pitchFamily="18" charset="0"/>
              </a:rPr>
              <a:t>but can be applied during </a:t>
            </a:r>
            <a:r>
              <a:rPr lang="en-US" sz="2800" kern="1200" dirty="0" smtClean="0">
                <a:latin typeface="Georgia" pitchFamily="18" charset="0"/>
              </a:rPr>
              <a:t>construction</a:t>
            </a:r>
            <a:r>
              <a:rPr lang="en-US" sz="2800" kern="1200" dirty="0" smtClean="0">
                <a:solidFill>
                  <a:srgbClr val="FF0000"/>
                </a:solidFill>
                <a:latin typeface="Georgia" pitchFamily="18" charset="0"/>
              </a:rPr>
              <a:t>,</a:t>
            </a:r>
            <a:r>
              <a:rPr lang="en-US" sz="2800" kern="1200" dirty="0" smtClean="0">
                <a:latin typeface="Georgia" pitchFamily="18" charset="0"/>
              </a:rPr>
              <a:t> </a:t>
            </a:r>
            <a:r>
              <a:rPr lang="en-US" sz="2800" kern="1200" dirty="0">
                <a:latin typeface="Georgia" pitchFamily="18" charset="0"/>
              </a:rPr>
              <a:t>and can be used for ODOT </a:t>
            </a:r>
            <a:r>
              <a:rPr lang="en-US" sz="2800" kern="1200" dirty="0" smtClean="0">
                <a:latin typeface="Georgia" pitchFamily="18" charset="0"/>
              </a:rPr>
              <a:t>operations/maintenance work. </a:t>
            </a:r>
            <a:endParaRPr lang="en-US" sz="2800" kern="1200" dirty="0">
              <a:latin typeface="Georgia" pitchFamily="18" charset="0"/>
            </a:endParaRPr>
          </a:p>
          <a:p>
            <a:pPr lvl="1">
              <a:lnSpc>
                <a:spcPct val="80000"/>
              </a:lnSpc>
              <a:spcBef>
                <a:spcPct val="0"/>
              </a:spcBef>
              <a:spcAft>
                <a:spcPct val="50000"/>
              </a:spcAft>
              <a:defRPr/>
            </a:pPr>
            <a:r>
              <a:rPr lang="en-US" sz="2400" kern="1200" dirty="0">
                <a:latin typeface="Georgia" pitchFamily="18" charset="0"/>
              </a:rPr>
              <a:t>Flowcharts outlining the process for each will be included in the TEM upon publication of the proposed process. </a:t>
            </a:r>
          </a:p>
          <a:p>
            <a:pPr>
              <a:lnSpc>
                <a:spcPct val="80000"/>
              </a:lnSpc>
              <a:spcBef>
                <a:spcPct val="0"/>
              </a:spcBef>
              <a:spcAft>
                <a:spcPct val="50000"/>
              </a:spcAft>
              <a:defRPr/>
            </a:pPr>
            <a:endParaRPr lang="en-US" sz="2000" kern="1200" dirty="0">
              <a:latin typeface="Georgia" pitchFamily="18" charset="0"/>
            </a:endParaRPr>
          </a:p>
          <a:p>
            <a:pPr lvl="1">
              <a:lnSpc>
                <a:spcPct val="80000"/>
              </a:lnSpc>
              <a:spcBef>
                <a:spcPct val="0"/>
              </a:spcBef>
              <a:spcAft>
                <a:spcPct val="50000"/>
              </a:spcAft>
              <a:defRPr/>
            </a:pPr>
            <a:endParaRPr lang="en-US" sz="1600" kern="1200" dirty="0" smtClean="0">
              <a:latin typeface="Georgia" pitchFamily="18" charset="0"/>
            </a:endParaRPr>
          </a:p>
        </p:txBody>
      </p:sp>
    </p:spTree>
    <p:extLst>
      <p:ext uri="{BB962C8B-B14F-4D97-AF65-F5344CB8AC3E}">
        <p14:creationId xmlns:p14="http://schemas.microsoft.com/office/powerpoint/2010/main" val="26696989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DOT PowerPoint Templates 2011-All">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DOT Master - Old School Zepher">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DOT Master - Letterhead Styl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opperplateArial">
      <a:majorFont>
        <a:latin typeface="Copperplate Gothic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rgbClr val="FFC000"/>
          </a:solidFill>
        </a:ln>
      </a:spPr>
      <a:bodyPr rtlCol="0" anchor="ctr"/>
      <a:lstStyle>
        <a:defPPr algn="ctr">
          <a:defRPr dirty="0" smtClean="0">
            <a:solidFill>
              <a:srgbClr val="009969"/>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rgbClr val="FFC000"/>
          </a:solidFill>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DOT Master - New Look">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eorgiaArial">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1B3F82C0E416344BB52A49E32F55FC1" ma:contentTypeVersion="0" ma:contentTypeDescription="Create a new document." ma:contentTypeScope="" ma:versionID="8ddb508e366312baaea4f70999432933">
  <xsd:schema xmlns:xsd="http://www.w3.org/2001/XMLSchema" xmlns:xs="http://www.w3.org/2001/XMLSchema" xmlns:p="http://schemas.microsoft.com/office/2006/metadata/properties" targetNamespace="http://schemas.microsoft.com/office/2006/metadata/properties" ma:root="true" ma:fieldsID="27b4a4f76bea50102067bc7ec8c6d4d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F74D340-8406-4DD4-A627-F9B13BC4C155}"/>
</file>

<file path=customXml/itemProps2.xml><?xml version="1.0" encoding="utf-8"?>
<ds:datastoreItem xmlns:ds="http://schemas.openxmlformats.org/officeDocument/2006/customXml" ds:itemID="{D3BC61EB-F99C-416A-973D-C48194527162}"/>
</file>

<file path=customXml/itemProps3.xml><?xml version="1.0" encoding="utf-8"?>
<ds:datastoreItem xmlns:ds="http://schemas.openxmlformats.org/officeDocument/2006/customXml" ds:itemID="{7367C4B0-F511-4338-A7D2-7F9D88AC926E}"/>
</file>

<file path=docProps/app.xml><?xml version="1.0" encoding="utf-8"?>
<Properties xmlns="http://schemas.openxmlformats.org/officeDocument/2006/extended-properties" xmlns:vt="http://schemas.openxmlformats.org/officeDocument/2006/docPropsVTypes">
  <Template>ODOT PowerPoint Templates 2011-All</Template>
  <TotalTime>2156</TotalTime>
  <Words>4733</Words>
  <Application>Microsoft Office PowerPoint</Application>
  <PresentationFormat>On-screen Show (4:3)</PresentationFormat>
  <Paragraphs>308</Paragraphs>
  <Slides>24</Slides>
  <Notes>24</Notes>
  <HiddenSlides>0</HiddenSlides>
  <MMClips>0</MMClips>
  <ScaleCrop>false</ScaleCrop>
  <HeadingPairs>
    <vt:vector size="4" baseType="variant">
      <vt:variant>
        <vt:lpstr>Theme</vt:lpstr>
      </vt:variant>
      <vt:variant>
        <vt:i4>4</vt:i4>
      </vt:variant>
      <vt:variant>
        <vt:lpstr>Slide Titles</vt:lpstr>
      </vt:variant>
      <vt:variant>
        <vt:i4>24</vt:i4>
      </vt:variant>
    </vt:vector>
  </HeadingPairs>
  <TitlesOfParts>
    <vt:vector size="28" baseType="lpstr">
      <vt:lpstr>ODOT PowerPoint Templates 2011-All</vt:lpstr>
      <vt:lpstr>ODOT Master - Old School Zepher</vt:lpstr>
      <vt:lpstr>ODOT Master - Letterhead Style</vt:lpstr>
      <vt:lpstr>ODOT Master - New Look</vt:lpstr>
      <vt:lpstr>Work Zone Speed Zones</vt:lpstr>
      <vt:lpstr>Talking Points for this Presentation</vt:lpstr>
      <vt:lpstr>Why are we changing??</vt:lpstr>
      <vt:lpstr>Current TEM Part 6 Work Zone  Speed Limit Reduction Process</vt:lpstr>
      <vt:lpstr>2010 Work Zone Speed Zone Pilot</vt:lpstr>
      <vt:lpstr>2010 Work Zone Speed Zone Pilot</vt:lpstr>
      <vt:lpstr>Research Summary and Basic Approach</vt:lpstr>
      <vt:lpstr>Research Summary and Basic Approach</vt:lpstr>
      <vt:lpstr>Proposed Work Zone Speed Zone Process</vt:lpstr>
      <vt:lpstr>PowerPoint Presentation</vt:lpstr>
      <vt:lpstr>PowerPoint Presentation</vt:lpstr>
      <vt:lpstr>Proposed Work Zone Speed Zone Process:  Form 1296-17 – Work Zone Speed Evaluation Sheet</vt:lpstr>
      <vt:lpstr>Proposed Work Zone Speed Zone Process:  Form 1296-17 – Work Zone Speed Evaluation Sheet</vt:lpstr>
      <vt:lpstr>Proposed Work Zone Speed Zone Process:  Form 1296-17 – Work Zone Speed Evaluation Sheet</vt:lpstr>
      <vt:lpstr>PowerPoint Presentation</vt:lpstr>
      <vt:lpstr>Proposed Work Zone Speed Zone Process:  Form 1296-18 – Weekly Tracking Log/Report</vt:lpstr>
      <vt:lpstr>Proposed Work Zone Speed Zone Process:  During Construction</vt:lpstr>
      <vt:lpstr>Proposed Work Zone Speed Zone Process:  Form 1296-16–Work Zone Speed Zone Justification Report</vt:lpstr>
      <vt:lpstr>Proposed Work Zone Speed Zone Process:  For ODOT Operations/Maintenance Work</vt:lpstr>
      <vt:lpstr>PowerPoint Presentation</vt:lpstr>
      <vt:lpstr>Example  Result</vt:lpstr>
      <vt:lpstr>Items to be Addressed in the Future</vt:lpstr>
      <vt:lpstr>Questions, Comments, Feedback?</vt:lpstr>
      <vt:lpstr>Thank You</vt:lpstr>
    </vt:vector>
  </TitlesOfParts>
  <Company>Ohio Department of Transportation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 Zone Speed Zones</dc:title>
  <dc:creator>Emily Willis</dc:creator>
  <cp:lastModifiedBy>Reynaldo A. Stargell</cp:lastModifiedBy>
  <cp:revision>130</cp:revision>
  <cp:lastPrinted>2011-03-14T15:13:17Z</cp:lastPrinted>
  <dcterms:created xsi:type="dcterms:W3CDTF">2011-03-07T14:24:58Z</dcterms:created>
  <dcterms:modified xsi:type="dcterms:W3CDTF">2011-03-16T18:19:05Z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0x01010031B3F82C0E416344BB52A49E32F55FC1</vt:lpwstr>
  </property>
  <property fmtid="{D5CDD505-2E9C-101B-9397-08002B2CF9AE}" pid="3" name="Thumb">
    <vt:lpwstr>http://portal.dot.state.oh.us/Divisions/Communications/images1/PowerPoint.gif2011</vt:lpwstr>
  </property>
  <property fmtid="{D5CDD505-2E9C-101B-9397-08002B2CF9AE}" pid="4" name="Order">
    <vt:r8>3700</vt:r8>
  </property>
  <property fmtid="{D5CDD505-2E9C-101B-9397-08002B2CF9AE}" pid="5" name="PublishingRollupImage">
    <vt:lpwstr>&lt;img alt="PowerPoint" border="0" src="/Divisions/Communications/images1/PowerPoint.gif" style="BORDER: 0px solid; "&gt;</vt:lpwstr>
  </property>
  <property fmtid="{D5CDD505-2E9C-101B-9397-08002B2CF9AE}" pid="6" name="Images">
    <vt:lpwstr>Documents</vt:lpwstr>
  </property>
  <property fmtid="{D5CDD505-2E9C-101B-9397-08002B2CF9AE}" pid="7" name="order0">
    <vt:lpwstr>2</vt:lpwstr>
  </property>
</Properties>
</file>